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56" r:id="rId5"/>
    <p:sldId id="289" r:id="rId6"/>
    <p:sldId id="290" r:id="rId7"/>
    <p:sldId id="291" r:id="rId8"/>
    <p:sldId id="292" r:id="rId9"/>
    <p:sldId id="293" r:id="rId10"/>
    <p:sldId id="320" r:id="rId11"/>
    <p:sldId id="321" r:id="rId12"/>
    <p:sldId id="322" r:id="rId13"/>
    <p:sldId id="327" r:id="rId14"/>
    <p:sldId id="328" r:id="rId15"/>
    <p:sldId id="324" r:id="rId16"/>
    <p:sldId id="325" r:id="rId17"/>
    <p:sldId id="326" r:id="rId18"/>
    <p:sldId id="329" r:id="rId19"/>
    <p:sldId id="269" r:id="rId20"/>
    <p:sldId id="29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002"/>
    <a:srgbClr val="F9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08" y="114"/>
      </p:cViewPr>
      <p:guideLst>
        <p:guide orient="horz" pos="2144"/>
        <p:guide pos="38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9F5F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201408"/>
        <c:axId val="1661201736"/>
      </c:barChart>
      <c:catAx>
        <c:axId val="166120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F9F5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1661201736"/>
        <c:crosses val="autoZero"/>
        <c:auto val="1"/>
        <c:lblAlgn val="ctr"/>
        <c:lblOffset val="100"/>
        <c:noMultiLvlLbl val="0"/>
      </c:catAx>
      <c:valAx>
        <c:axId val="1661201736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F9F5F2"/>
                </a:solidFill>
                <a:latin typeface="+mn-lt"/>
                <a:ea typeface="+mn-ea"/>
                <a:cs typeface="+mn-cs"/>
              </a:defRPr>
            </a:pPr>
          </a:p>
        </c:txPr>
        <c:crossAx val="1661201408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6D75-1DAC-47DC-B37B-CF584BD283A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2FB1A-970B-498E-BA99-48EAA25262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3.jpeg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春秋广告/盗版必究        原创来源：http://chn.docer.com/works?userid=199329941#!/work_time" descr="图片包含 池塘, 水, 绿色, 自然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0646">
            <a:off x="10128184" y="-882721"/>
            <a:ext cx="1819291" cy="3254877"/>
          </a:xfrm>
          <a:prstGeom prst="rect">
            <a:avLst/>
          </a:prstGeom>
        </p:spPr>
      </p:pic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800644" y="1857095"/>
            <a:ext cx="611391" cy="787072"/>
          </a:xfrm>
          <a:prstGeom prst="rect">
            <a:avLst/>
          </a:prstGeom>
        </p:spPr>
      </p:pic>
      <p:pic>
        <p:nvPicPr>
          <p:cNvPr id="9" name="稻壳儿春秋广告/盗版必究        原创来源：http://chn.docer.com/works?userid=199329941#!/work_time" descr="图片包含 树叶, 小, 植物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9079">
            <a:off x="-605671" y="4198097"/>
            <a:ext cx="3395211" cy="3190166"/>
          </a:xfrm>
          <a:prstGeom prst="rect">
            <a:avLst/>
          </a:prstGeom>
        </p:spPr>
      </p:pic>
      <p:pic>
        <p:nvPicPr>
          <p:cNvPr id="13" name="稻壳儿春秋广告/盗版必究        原创来源：http://chn.docer.com/works?userid=199329941#!/work_time" descr="图片包含 自然, 植物&#10;&#10;已生成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87885" y="191211"/>
            <a:ext cx="4812802" cy="2545085"/>
          </a:xfrm>
          <a:prstGeom prst="rect">
            <a:avLst/>
          </a:prstGeom>
        </p:spPr>
      </p:pic>
      <p:pic>
        <p:nvPicPr>
          <p:cNvPr id="15" name="稻壳儿春秋广告/盗版必究        原创来源：http://chn.docer.com/works?userid=199329941#!/work_time" descr="图片包含 植物, 树叶&#10;&#10;已生成极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4858" y="5897348"/>
            <a:ext cx="1705999" cy="1247450"/>
          </a:xfrm>
          <a:prstGeom prst="rect">
            <a:avLst/>
          </a:prstGeom>
        </p:spPr>
      </p:pic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3426722" y="2659559"/>
            <a:ext cx="53385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iLife</a:t>
            </a:r>
            <a:r>
              <a:rPr lang="zh-CN" altLang="en-US" sz="44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记录册期末汇报</a:t>
            </a:r>
            <a:endParaRPr lang="zh-CN" altLang="en-US" sz="44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3546229" y="3906941"/>
            <a:ext cx="5099540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 of all, thank you for downloading the product (spring and autumn advertisement), special explanation: the work can only be used by oneself, prohibit to carry on second sale, if find out to be pursued.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 txBox="1"/>
          <p:nvPr/>
        </p:nvSpPr>
        <p:spPr>
          <a:xfrm>
            <a:off x="3546229" y="3378595"/>
            <a:ext cx="5099541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1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AND AUTUMN ADVERTISING EXQUISITE TEMPLATES</a:t>
            </a:r>
            <a:endParaRPr lang="en-US" altLang="zh-CN" sz="121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 txBox="1"/>
          <p:nvPr/>
        </p:nvSpPr>
        <p:spPr>
          <a:xfrm>
            <a:off x="4750010" y="4547130"/>
            <a:ext cx="2691979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袁博伦      袁达强      林小龙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稻壳儿春秋广告/盗版必究        原创来源：http://chn.docer.com/works?userid=199329941#!/work_time"/>
          <p:cNvGrpSpPr/>
          <p:nvPr/>
        </p:nvGrpSpPr>
        <p:grpSpPr>
          <a:xfrm>
            <a:off x="5833728" y="3724816"/>
            <a:ext cx="524542" cy="115624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2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5961" y="0"/>
            <a:ext cx="488729" cy="629163"/>
          </a:xfrm>
          <a:prstGeom prst="rect">
            <a:avLst/>
          </a:prstGeom>
        </p:spPr>
      </p:pic>
      <p:pic>
        <p:nvPicPr>
          <p:cNvPr id="11" name="稻壳儿春秋广告/盗版必究        原创来源：http://chn.docer.com/works?userid=199329941#!/work_time" descr="图片包含 植物, 树叶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3382" flipH="1" flipV="1">
            <a:off x="-322574" y="-163943"/>
            <a:ext cx="937392" cy="1428481"/>
          </a:xfrm>
          <a:prstGeom prst="rect">
            <a:avLst/>
          </a:prstGeom>
        </p:spPr>
      </p:pic>
      <p:pic>
        <p:nvPicPr>
          <p:cNvPr id="17" name="稻壳儿春秋广告/盗版必究        原创来源：http://chn.docer.com/works?userid=199329941#!/work_time" descr="图片包含 自然&#10;&#10;已生成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89" y="5549422"/>
            <a:ext cx="1858241" cy="1308578"/>
          </a:xfrm>
          <a:prstGeom prst="rect">
            <a:avLst/>
          </a:prstGeom>
        </p:spPr>
      </p:pic>
      <p:pic>
        <p:nvPicPr>
          <p:cNvPr id="29" name="稻壳儿春秋广告/盗版必究        原创来源：http://chn.docer.com/works?userid=199329941#!/work_time" descr="图片包含 植物, 小&#10;&#10;已生成极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8472" y="6203711"/>
            <a:ext cx="949233" cy="1004328"/>
          </a:xfrm>
          <a:prstGeom prst="rect">
            <a:avLst/>
          </a:prstGeom>
        </p:spPr>
      </p:pic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4253800" y="239582"/>
            <a:ext cx="36843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/>
        </p:nvSpPr>
        <p:spPr>
          <a:xfrm>
            <a:off x="3788229" y="578476"/>
            <a:ext cx="4615542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收支图表的绘制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稻壳儿春秋广告/盗版必究        原创来源：http://chn.docer.com/works?userid=199329941#!/work_time"/>
          <p:cNvGrpSpPr/>
          <p:nvPr/>
        </p:nvGrpSpPr>
        <p:grpSpPr>
          <a:xfrm>
            <a:off x="5886891" y="910875"/>
            <a:ext cx="418216" cy="92187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3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稻壳儿春秋广告/盗版必究        原创来源：http://chn.docer.com/works?userid=199329941#!/work_time"/>
          <p:cNvSpPr/>
          <p:nvPr/>
        </p:nvSpPr>
        <p:spPr>
          <a:xfrm>
            <a:off x="0" y="2166880"/>
            <a:ext cx="12192000" cy="3303008"/>
          </a:xfrm>
          <a:prstGeom prst="rect">
            <a:avLst/>
          </a:prstGeom>
          <a:solidFill>
            <a:srgbClr val="65A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稻壳儿春秋广告/盗版必究"/>
          <p:cNvSpPr txBox="1"/>
          <p:nvPr/>
        </p:nvSpPr>
        <p:spPr>
          <a:xfrm>
            <a:off x="6382385" y="2869565"/>
            <a:ext cx="2021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9F5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收支图表的绘制</a:t>
            </a:r>
            <a:endParaRPr lang="zh-CN" altLang="en-US" sz="2000" dirty="0">
              <a:solidFill>
                <a:srgbClr val="F9F5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稻壳儿春秋广告/盗版必究"/>
          <p:cNvSpPr txBox="1"/>
          <p:nvPr/>
        </p:nvSpPr>
        <p:spPr>
          <a:xfrm>
            <a:off x="6382374" y="3262213"/>
            <a:ext cx="4940768" cy="152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自己绘制：繁琐，难以实现动态效果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绘制图表的开源框架：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1.AChartEngine     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画面效果不佳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2.MPAndroidChart    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稳定性不佳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3.HelloChart               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稻壳儿春秋广告/盗版必究"/>
          <p:cNvGraphicFramePr/>
          <p:nvPr/>
        </p:nvGraphicFramePr>
        <p:xfrm>
          <a:off x="2466975" y="3027045"/>
          <a:ext cx="3124835" cy="2442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2" name="图片 1" descr="1141462117121897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25880"/>
            <a:ext cx="2338070" cy="4157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08" y="29309"/>
            <a:ext cx="6799384" cy="6799382"/>
          </a:xfrm>
          <a:prstGeom prst="rect">
            <a:avLst/>
          </a:prstGeom>
        </p:spPr>
      </p:pic>
      <p:sp>
        <p:nvSpPr>
          <p:cNvPr id="16" name="稻壳儿春秋广告/盗版必究        原创来源：http://chn.docer.com/works?userid=199329941#!/work_time"/>
          <p:cNvSpPr/>
          <p:nvPr/>
        </p:nvSpPr>
        <p:spPr>
          <a:xfrm>
            <a:off x="4922202" y="3776298"/>
            <a:ext cx="23475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Effectiveness of test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4323048" y="3245406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测试有效性</a:t>
            </a:r>
            <a:endParaRPr lang="zh-CN" altLang="en-US" sz="2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4323048" y="2457986"/>
            <a:ext cx="3545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4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稻壳儿春秋广告/盗版必究        原创来源：http://chn.docer.com/works?userid=199329941#!/work_time"/>
          <p:cNvGrpSpPr/>
          <p:nvPr/>
        </p:nvGrpSpPr>
        <p:grpSpPr>
          <a:xfrm>
            <a:off x="5833728" y="4213520"/>
            <a:ext cx="524542" cy="115624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21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5961" y="0"/>
            <a:ext cx="488729" cy="629163"/>
          </a:xfrm>
          <a:prstGeom prst="rect">
            <a:avLst/>
          </a:prstGeom>
        </p:spPr>
      </p:pic>
      <p:pic>
        <p:nvPicPr>
          <p:cNvPr id="11" name="稻壳儿春秋广告/盗版必究        原创来源：http://chn.docer.com/works?userid=199329941#!/work_time" descr="图片包含 植物, 树叶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3382" flipH="1" flipV="1">
            <a:off x="-322574" y="-163943"/>
            <a:ext cx="937392" cy="1428481"/>
          </a:xfrm>
          <a:prstGeom prst="rect">
            <a:avLst/>
          </a:prstGeom>
        </p:spPr>
      </p:pic>
      <p:pic>
        <p:nvPicPr>
          <p:cNvPr id="17" name="稻壳儿春秋广告/盗版必究        原创来源：http://chn.docer.com/works?userid=199329941#!/work_time" descr="图片包含 自然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89" y="5549422"/>
            <a:ext cx="1858241" cy="1308578"/>
          </a:xfrm>
          <a:prstGeom prst="rect">
            <a:avLst/>
          </a:prstGeom>
        </p:spPr>
      </p:pic>
      <p:pic>
        <p:nvPicPr>
          <p:cNvPr id="29" name="稻壳儿春秋广告/盗版必究        原创来源：http://chn.docer.com/works?userid=199329941#!/work_time" descr="图片包含 植物, 小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8472" y="6203711"/>
            <a:ext cx="949233" cy="1004328"/>
          </a:xfrm>
          <a:prstGeom prst="rect">
            <a:avLst/>
          </a:prstGeom>
        </p:spPr>
      </p:pic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4253800" y="239582"/>
            <a:ext cx="36843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测试有效性与工作量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/>
        </p:nvSpPr>
        <p:spPr>
          <a:xfrm>
            <a:off x="3788229" y="578476"/>
            <a:ext cx="461554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Effectiveness and workload of test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稻壳儿春秋广告/盗版必究        原创来源：http://chn.docer.com/works?userid=199329941#!/work_time"/>
          <p:cNvGrpSpPr/>
          <p:nvPr/>
        </p:nvGrpSpPr>
        <p:grpSpPr>
          <a:xfrm>
            <a:off x="5886891" y="910875"/>
            <a:ext cx="418216" cy="92187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3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稻壳儿春秋广告/盗版必究        原创来源：http://chn.docer.com/works?userid=199329941#!/work_time"/>
          <p:cNvSpPr/>
          <p:nvPr/>
        </p:nvSpPr>
        <p:spPr bwMode="auto">
          <a:xfrm>
            <a:off x="1563897" y="1897346"/>
            <a:ext cx="2182500" cy="551212"/>
          </a:xfrm>
          <a:custGeom>
            <a:avLst/>
            <a:gdLst>
              <a:gd name="T0" fmla="*/ 0 w 1172"/>
              <a:gd name="T1" fmla="*/ 0 h 296"/>
              <a:gd name="T2" fmla="*/ 1860550 w 1172"/>
              <a:gd name="T3" fmla="*/ 0 h 296"/>
              <a:gd name="T4" fmla="*/ 1617663 w 1172"/>
              <a:gd name="T5" fmla="*/ 233363 h 296"/>
              <a:gd name="T6" fmla="*/ 1860550 w 1172"/>
              <a:gd name="T7" fmla="*/ 469900 h 296"/>
              <a:gd name="T8" fmla="*/ 0 w 1172"/>
              <a:gd name="T9" fmla="*/ 469900 h 296"/>
              <a:gd name="T10" fmla="*/ 0 w 1172"/>
              <a:gd name="T11" fmla="*/ 0 h 2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72" h="296">
                <a:moveTo>
                  <a:pt x="0" y="0"/>
                </a:moveTo>
                <a:lnTo>
                  <a:pt x="1172" y="0"/>
                </a:lnTo>
                <a:lnTo>
                  <a:pt x="1019" y="147"/>
                </a:lnTo>
                <a:lnTo>
                  <a:pt x="1172" y="296"/>
                </a:lnTo>
                <a:lnTo>
                  <a:pt x="0" y="296"/>
                </a:lnTo>
                <a:lnTo>
                  <a:pt x="0" y="0"/>
                </a:lnTo>
                <a:close/>
              </a:path>
            </a:pathLst>
          </a:custGeom>
          <a:solidFill>
            <a:srgbClr val="65A002"/>
          </a:solidFill>
          <a:ln>
            <a:noFill/>
          </a:ln>
          <a:effectLst/>
        </p:spPr>
        <p:txBody>
          <a:bodyPr/>
          <a:lstStyle/>
          <a:p>
            <a:pPr algn="ctr"/>
            <a:endParaRPr lang="zh-CN" altLang="en-US">
              <a:solidFill>
                <a:srgbClr val="F0F0D8"/>
              </a:solidFill>
            </a:endParaRPr>
          </a:p>
        </p:txBody>
      </p:sp>
      <p:sp>
        <p:nvSpPr>
          <p:cNvPr id="46" name="稻壳儿春秋广告/盗版必究        原创来源：http://chn.docer.com/works?userid=199329941#!/work_time"/>
          <p:cNvSpPr txBox="1">
            <a:spLocks noChangeArrowheads="1"/>
          </p:cNvSpPr>
          <p:nvPr/>
        </p:nvSpPr>
        <p:spPr bwMode="auto">
          <a:xfrm>
            <a:off x="2110552" y="2003675"/>
            <a:ext cx="108919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F9F5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zh-CN" altLang="en-US" sz="1600" dirty="0">
              <a:solidFill>
                <a:srgbClr val="F9F5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稻壳儿春秋广告/盗版必究        原创来源：http://chn.docer.com/works?userid=199329941#!/work_time"/>
          <p:cNvSpPr txBox="1"/>
          <p:nvPr/>
        </p:nvSpPr>
        <p:spPr>
          <a:xfrm>
            <a:off x="3967773" y="1796695"/>
            <a:ext cx="6676818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过程：遍历所有模块对每一个子功能进行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黑盒测试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，对每一个界面的每个控件进行操作。看每个子功能是否能给出预期结果。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测试结果：无明显功能性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。但在个别屏幕横向长度较短的手机上，出现控件重叠的情况。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稻壳儿春秋广告/盗版必究        原创来源：http://chn.docer.com/works?userid=199329941#!/work_time"/>
          <p:cNvSpPr/>
          <p:nvPr/>
        </p:nvSpPr>
        <p:spPr bwMode="auto">
          <a:xfrm>
            <a:off x="1563897" y="2962922"/>
            <a:ext cx="2182500" cy="551212"/>
          </a:xfrm>
          <a:custGeom>
            <a:avLst/>
            <a:gdLst>
              <a:gd name="T0" fmla="*/ 0 w 1172"/>
              <a:gd name="T1" fmla="*/ 0 h 296"/>
              <a:gd name="T2" fmla="*/ 1860550 w 1172"/>
              <a:gd name="T3" fmla="*/ 0 h 296"/>
              <a:gd name="T4" fmla="*/ 1617663 w 1172"/>
              <a:gd name="T5" fmla="*/ 233363 h 296"/>
              <a:gd name="T6" fmla="*/ 1860550 w 1172"/>
              <a:gd name="T7" fmla="*/ 469900 h 296"/>
              <a:gd name="T8" fmla="*/ 0 w 1172"/>
              <a:gd name="T9" fmla="*/ 469900 h 296"/>
              <a:gd name="T10" fmla="*/ 0 w 1172"/>
              <a:gd name="T11" fmla="*/ 0 h 2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72" h="296">
                <a:moveTo>
                  <a:pt x="0" y="0"/>
                </a:moveTo>
                <a:lnTo>
                  <a:pt x="1172" y="0"/>
                </a:lnTo>
                <a:lnTo>
                  <a:pt x="1019" y="147"/>
                </a:lnTo>
                <a:lnTo>
                  <a:pt x="1172" y="296"/>
                </a:lnTo>
                <a:lnTo>
                  <a:pt x="0" y="296"/>
                </a:lnTo>
                <a:lnTo>
                  <a:pt x="0" y="0"/>
                </a:lnTo>
                <a:close/>
              </a:path>
            </a:pathLst>
          </a:custGeom>
          <a:solidFill>
            <a:srgbClr val="65A002"/>
          </a:solidFill>
          <a:ln>
            <a:noFill/>
          </a:ln>
          <a:effectLst/>
        </p:spPr>
        <p:txBody>
          <a:bodyPr/>
          <a:lstStyle/>
          <a:p>
            <a:pPr algn="ctr"/>
            <a:endParaRPr lang="zh-CN" altLang="en-US">
              <a:solidFill>
                <a:srgbClr val="F0F0D8"/>
              </a:solidFill>
            </a:endParaRPr>
          </a:p>
        </p:txBody>
      </p:sp>
      <p:sp>
        <p:nvSpPr>
          <p:cNvPr id="50" name="稻壳儿春秋广告/盗版必究        原创来源：http://chn.docer.com/works?userid=199329941#!/work_time"/>
          <p:cNvSpPr txBox="1">
            <a:spLocks noChangeArrowheads="1"/>
          </p:cNvSpPr>
          <p:nvPr/>
        </p:nvSpPr>
        <p:spPr bwMode="auto">
          <a:xfrm>
            <a:off x="1687195" y="3068955"/>
            <a:ext cx="17449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F9F5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自由探索式测试</a:t>
            </a:r>
            <a:endParaRPr lang="zh-CN" altLang="en-US" sz="1600" dirty="0">
              <a:solidFill>
                <a:srgbClr val="F9F5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稻壳儿春秋广告/盗版必究        原创来源：http://chn.docer.com/works?userid=199329941#!/work_time"/>
          <p:cNvSpPr txBox="1"/>
          <p:nvPr/>
        </p:nvSpPr>
        <p:spPr>
          <a:xfrm>
            <a:off x="3967773" y="2862271"/>
            <a:ext cx="6676818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过程：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尝试边界条件、输入特殊符号、异常网络环境、突然中断程序等操作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测试结果：输入收支金额的时候，不正当的输入引起闪退。如：金额中出现两个小数点。无输入时点回退按钮，输入金额太大、位数太多时等等。。</a:t>
            </a:r>
            <a:endParaRPr lang="en-US" altLang="zh-CN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稻壳儿春秋广告/盗版必究        原创来源：http://chn.docer.com/works?userid=199329941#!/work_time"/>
          <p:cNvSpPr/>
          <p:nvPr/>
        </p:nvSpPr>
        <p:spPr bwMode="auto">
          <a:xfrm>
            <a:off x="1563897" y="4028498"/>
            <a:ext cx="2182500" cy="551212"/>
          </a:xfrm>
          <a:custGeom>
            <a:avLst/>
            <a:gdLst>
              <a:gd name="T0" fmla="*/ 0 w 1172"/>
              <a:gd name="T1" fmla="*/ 0 h 296"/>
              <a:gd name="T2" fmla="*/ 1860550 w 1172"/>
              <a:gd name="T3" fmla="*/ 0 h 296"/>
              <a:gd name="T4" fmla="*/ 1617663 w 1172"/>
              <a:gd name="T5" fmla="*/ 233363 h 296"/>
              <a:gd name="T6" fmla="*/ 1860550 w 1172"/>
              <a:gd name="T7" fmla="*/ 469900 h 296"/>
              <a:gd name="T8" fmla="*/ 0 w 1172"/>
              <a:gd name="T9" fmla="*/ 469900 h 296"/>
              <a:gd name="T10" fmla="*/ 0 w 1172"/>
              <a:gd name="T11" fmla="*/ 0 h 2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72" h="296">
                <a:moveTo>
                  <a:pt x="0" y="0"/>
                </a:moveTo>
                <a:lnTo>
                  <a:pt x="1172" y="0"/>
                </a:lnTo>
                <a:lnTo>
                  <a:pt x="1019" y="147"/>
                </a:lnTo>
                <a:lnTo>
                  <a:pt x="1172" y="296"/>
                </a:lnTo>
                <a:lnTo>
                  <a:pt x="0" y="296"/>
                </a:lnTo>
                <a:lnTo>
                  <a:pt x="0" y="0"/>
                </a:lnTo>
                <a:close/>
              </a:path>
            </a:pathLst>
          </a:custGeom>
          <a:solidFill>
            <a:srgbClr val="65A002"/>
          </a:solidFill>
          <a:ln>
            <a:noFill/>
          </a:ln>
          <a:effectLst/>
        </p:spPr>
        <p:txBody>
          <a:bodyPr/>
          <a:lstStyle/>
          <a:p>
            <a:pPr algn="ctr"/>
            <a:endParaRPr lang="zh-CN" altLang="en-US">
              <a:solidFill>
                <a:srgbClr val="F0F0D8"/>
              </a:solidFill>
            </a:endParaRPr>
          </a:p>
        </p:txBody>
      </p:sp>
      <p:sp>
        <p:nvSpPr>
          <p:cNvPr id="54" name="稻壳儿春秋广告/盗版必究        原创来源：http://chn.docer.com/works?userid=199329941#!/work_time"/>
          <p:cNvSpPr txBox="1">
            <a:spLocks noChangeArrowheads="1"/>
          </p:cNvSpPr>
          <p:nvPr/>
        </p:nvSpPr>
        <p:spPr bwMode="auto">
          <a:xfrm>
            <a:off x="2110552" y="4134827"/>
            <a:ext cx="108919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F9F5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1600" dirty="0">
              <a:solidFill>
                <a:srgbClr val="F9F5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稻壳儿春秋广告/盗版必究        原创来源：http://chn.docer.com/works?userid=199329941#!/work_time"/>
          <p:cNvSpPr txBox="1"/>
          <p:nvPr/>
        </p:nvSpPr>
        <p:spPr>
          <a:xfrm>
            <a:off x="3967773" y="3927847"/>
            <a:ext cx="6676818" cy="5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过程：在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个品牌，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台手机上进行性能测试。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测试结果：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、内存占用、耗电量、流量等均无明显问题。流量，不同机型只有细微差异。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稻壳儿春秋广告/盗版必究        原创来源：http://chn.docer.com/works?userid=199329941#!/work_time"/>
          <p:cNvSpPr/>
          <p:nvPr/>
        </p:nvSpPr>
        <p:spPr bwMode="auto">
          <a:xfrm>
            <a:off x="1563897" y="5094075"/>
            <a:ext cx="2182500" cy="551212"/>
          </a:xfrm>
          <a:custGeom>
            <a:avLst/>
            <a:gdLst>
              <a:gd name="T0" fmla="*/ 0 w 1172"/>
              <a:gd name="T1" fmla="*/ 0 h 296"/>
              <a:gd name="T2" fmla="*/ 1860550 w 1172"/>
              <a:gd name="T3" fmla="*/ 0 h 296"/>
              <a:gd name="T4" fmla="*/ 1617663 w 1172"/>
              <a:gd name="T5" fmla="*/ 233363 h 296"/>
              <a:gd name="T6" fmla="*/ 1860550 w 1172"/>
              <a:gd name="T7" fmla="*/ 469900 h 296"/>
              <a:gd name="T8" fmla="*/ 0 w 1172"/>
              <a:gd name="T9" fmla="*/ 469900 h 296"/>
              <a:gd name="T10" fmla="*/ 0 w 1172"/>
              <a:gd name="T11" fmla="*/ 0 h 29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72" h="296">
                <a:moveTo>
                  <a:pt x="0" y="0"/>
                </a:moveTo>
                <a:lnTo>
                  <a:pt x="1172" y="0"/>
                </a:lnTo>
                <a:lnTo>
                  <a:pt x="1019" y="147"/>
                </a:lnTo>
                <a:lnTo>
                  <a:pt x="1172" y="296"/>
                </a:lnTo>
                <a:lnTo>
                  <a:pt x="0" y="296"/>
                </a:lnTo>
                <a:lnTo>
                  <a:pt x="0" y="0"/>
                </a:lnTo>
                <a:close/>
              </a:path>
            </a:pathLst>
          </a:custGeom>
          <a:solidFill>
            <a:srgbClr val="65A002"/>
          </a:solidFill>
          <a:ln>
            <a:noFill/>
          </a:ln>
          <a:effectLst/>
        </p:spPr>
        <p:txBody>
          <a:bodyPr/>
          <a:lstStyle/>
          <a:p>
            <a:pPr algn="ctr"/>
            <a:endParaRPr lang="zh-CN" altLang="en-US">
              <a:solidFill>
                <a:srgbClr val="F0F0D8"/>
              </a:solidFill>
            </a:endParaRPr>
          </a:p>
        </p:txBody>
      </p:sp>
      <p:sp>
        <p:nvSpPr>
          <p:cNvPr id="58" name="稻壳儿春秋广告/盗版必究        原创来源：http://chn.docer.com/works?userid=199329941#!/work_time"/>
          <p:cNvSpPr txBox="1">
            <a:spLocks noChangeArrowheads="1"/>
          </p:cNvSpPr>
          <p:nvPr/>
        </p:nvSpPr>
        <p:spPr bwMode="auto">
          <a:xfrm>
            <a:off x="1850390" y="5200650"/>
            <a:ext cx="14160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rgbClr val="F9F5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适配兼容测试</a:t>
            </a:r>
            <a:endParaRPr lang="zh-CN" altLang="en-US" sz="1600" dirty="0">
              <a:solidFill>
                <a:srgbClr val="F9F5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稻壳儿春秋广告/盗版必究        原创来源：http://chn.docer.com/works?userid=199329941#!/work_time"/>
          <p:cNvSpPr txBox="1"/>
          <p:nvPr/>
        </p:nvSpPr>
        <p:spPr>
          <a:xfrm>
            <a:off x="3967773" y="4993424"/>
            <a:ext cx="6676818" cy="75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过程：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个品牌，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台手机上进行适配兼容测试。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测试结果：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台低版本的安卓手机彩色图标变黑白。（使用了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API20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以上的属性：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drawableTint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台低版本安卓手机进入</a:t>
            </a:r>
            <a:r>
              <a:rPr lang="en-US" altLang="zh-CN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1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页面时闪退。</a:t>
            </a:r>
            <a:endParaRPr lang="zh-CN" altLang="en-US" sz="11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08" y="29309"/>
            <a:ext cx="6799384" cy="6799382"/>
          </a:xfrm>
          <a:prstGeom prst="rect">
            <a:avLst/>
          </a:prstGeom>
        </p:spPr>
      </p:pic>
      <p:sp>
        <p:nvSpPr>
          <p:cNvPr id="16" name="稻壳儿春秋广告/盗版必究        原创来源：http://chn.docer.com/works?userid=199329941#!/work_time"/>
          <p:cNvSpPr/>
          <p:nvPr/>
        </p:nvSpPr>
        <p:spPr>
          <a:xfrm>
            <a:off x="4041139" y="3867738"/>
            <a:ext cx="41097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Users' experience and improvement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4323048" y="3336846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用户体验与改进</a:t>
            </a:r>
            <a:endParaRPr lang="zh-CN" altLang="en-US" sz="2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4323048" y="2549426"/>
            <a:ext cx="3545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4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稻壳儿春秋广告/盗版必究        原创来源：http://chn.docer.com/works?userid=199329941#!/work_time"/>
          <p:cNvGrpSpPr/>
          <p:nvPr/>
        </p:nvGrpSpPr>
        <p:grpSpPr>
          <a:xfrm>
            <a:off x="5833728" y="4304960"/>
            <a:ext cx="524542" cy="115624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21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春秋广告/盗版必究        原创来源：http://chn.docer.com/works?userid=199329941#!/work_time" descr="图片包含 池塘, 水, 绿色, 自然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0646">
            <a:off x="10128184" y="-882721"/>
            <a:ext cx="1819291" cy="3254877"/>
          </a:xfrm>
          <a:prstGeom prst="rect">
            <a:avLst/>
          </a:prstGeom>
        </p:spPr>
      </p:pic>
      <p:pic>
        <p:nvPicPr>
          <p:cNvPr id="9" name="稻壳儿春秋广告/盗版必究        原创来源：http://chn.docer.com/works?userid=199329941#!/work_time" descr="图片包含 树叶, 小, 植物&#10;&#10;已生成极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9079">
            <a:off x="-605671" y="4198097"/>
            <a:ext cx="3395211" cy="3190166"/>
          </a:xfrm>
          <a:prstGeom prst="rect">
            <a:avLst/>
          </a:prstGeom>
        </p:spPr>
      </p:pic>
      <p:pic>
        <p:nvPicPr>
          <p:cNvPr id="13" name="稻壳儿春秋广告/盗版必究        原创来源：http://chn.docer.com/works?userid=199329941#!/work_time" descr="图片包含 自然, 植物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87885" y="191211"/>
            <a:ext cx="4812802" cy="2545085"/>
          </a:xfrm>
          <a:prstGeom prst="rect">
            <a:avLst/>
          </a:prstGeom>
        </p:spPr>
      </p:pic>
      <p:pic>
        <p:nvPicPr>
          <p:cNvPr id="15" name="稻壳儿春秋广告/盗版必究        原创来源：http://chn.docer.com/works?userid=199329941#!/work_time" descr="图片包含 植物, 树叶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4858" y="5897348"/>
            <a:ext cx="1705999" cy="124745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1774825" y="1653540"/>
          <a:ext cx="8665210" cy="458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649"/>
                <a:gridCol w="810695"/>
                <a:gridCol w="1594450"/>
                <a:gridCol w="1713686"/>
                <a:gridCol w="2009775"/>
                <a:gridCol w="170495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机型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使用感受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问题与建议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解决方案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解决效果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/>
                        <a:t>舍友王某</a:t>
                      </a:r>
                      <a:endParaRPr 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华为</a:t>
                      </a:r>
                      <a:r>
                        <a:rPr lang="en-US" altLang="zh-CN" sz="1400"/>
                        <a:t>P9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总体感觉还行，界面简洁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配色略单调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调整界面配色，保持原有主题色，加添其他辅色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已优化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/>
                        <a:t>前舍友陈某</a:t>
                      </a:r>
                      <a:endParaRPr 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华为荣耀</a:t>
                      </a: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挺实用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没找到需要的收支类别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增加自定义类别的功能，可以自己写类别名称、选择类别图标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已解决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同学陈某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小米</a:t>
                      </a: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不错，不过没有记录习惯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同学李某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小米</a:t>
                      </a:r>
                      <a:r>
                        <a:rPr lang="en-US" altLang="zh-CN" sz="1400"/>
                        <a:t>5s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不错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打卡功能太简单，需要一款强大的打卡</a:t>
                      </a:r>
                      <a:r>
                        <a:rPr lang="en-US" altLang="zh-CN" sz="1400"/>
                        <a:t>app</a:t>
                      </a:r>
                      <a:r>
                        <a:rPr lang="zh-CN" altLang="en-US" sz="1400"/>
                        <a:t>督促自己完成每天任务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继续完善打卡模块。。。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完善过程中</a:t>
                      </a:r>
                      <a:r>
                        <a:rPr lang="en-US" altLang="zh-CN" sz="1400"/>
                        <a:t>.....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春秋广告/盗版必究        原创来源：http://chn.docer.com/works?userid=199329941#!/work_time" descr="图片包含 池塘, 水, 绿色, 自然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0646">
            <a:off x="10128184" y="-882721"/>
            <a:ext cx="1819291" cy="3254877"/>
          </a:xfrm>
          <a:prstGeom prst="rect">
            <a:avLst/>
          </a:prstGeom>
        </p:spPr>
      </p:pic>
      <p:pic>
        <p:nvPicPr>
          <p:cNvPr id="9" name="稻壳儿春秋广告/盗版必究        原创来源：http://chn.docer.com/works?userid=199329941#!/work_time" descr="图片包含 树叶, 小, 植物&#10;&#10;已生成极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9079">
            <a:off x="-605671" y="4198097"/>
            <a:ext cx="3395211" cy="3190166"/>
          </a:xfrm>
          <a:prstGeom prst="rect">
            <a:avLst/>
          </a:prstGeom>
        </p:spPr>
      </p:pic>
      <p:pic>
        <p:nvPicPr>
          <p:cNvPr id="13" name="稻壳儿春秋广告/盗版必究        原创来源：http://chn.docer.com/works?userid=199329941#!/work_time" descr="图片包含 自然, 植物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87885" y="191211"/>
            <a:ext cx="4812802" cy="2545085"/>
          </a:xfrm>
          <a:prstGeom prst="rect">
            <a:avLst/>
          </a:prstGeom>
        </p:spPr>
      </p:pic>
      <p:pic>
        <p:nvPicPr>
          <p:cNvPr id="15" name="稻壳儿春秋广告/盗版必究        原创来源：http://chn.docer.com/works?userid=199329941#!/work_time" descr="图片包含 植物, 树叶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4858" y="5897348"/>
            <a:ext cx="1705999" cy="124745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1609725" y="1650365"/>
          <a:ext cx="9167495" cy="44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437"/>
                <a:gridCol w="812810"/>
                <a:gridCol w="1781175"/>
                <a:gridCol w="1718624"/>
                <a:gridCol w="1809115"/>
                <a:gridCol w="1900334"/>
              </a:tblGrid>
              <a:tr h="441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机型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使用感受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问题与建议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解决方案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解决效果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家人</a:t>
                      </a:r>
                      <a:r>
                        <a:rPr lang="en-US" altLang="zh-CN" sz="1400"/>
                        <a:t>1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小米</a:t>
                      </a:r>
                      <a:r>
                        <a:rPr lang="en-US" altLang="zh-CN" sz="1400"/>
                        <a:t>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不太会用。感觉界面挺漂亮的。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家人</a:t>
                      </a:r>
                      <a:r>
                        <a:rPr lang="en-US" altLang="zh-CN" sz="1400"/>
                        <a:t>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/>
                        <a:t>红米</a:t>
                      </a:r>
                      <a:r>
                        <a:rPr lang="en-US" altLang="zh-CN" sz="1400"/>
                        <a:t>3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总体</a:t>
                      </a:r>
                      <a:r>
                        <a:rPr lang="en-US" altLang="zh-CN" sz="1400"/>
                        <a:t>ok</a:t>
                      </a:r>
                      <a:r>
                        <a:rPr lang="zh-CN" altLang="en-US" sz="1400"/>
                        <a:t>，功能仍需完善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记账本没有搜索功能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增加搜索、筛选功能。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已解决部分功能。</a:t>
                      </a:r>
                      <a:endParaRPr lang="zh-CN" altLang="en-US" sz="14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/>
                        <a:t>同学张某</a:t>
                      </a:r>
                      <a:endParaRPr 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魅蓝</a:t>
                      </a:r>
                      <a:r>
                        <a:rPr lang="en-US" altLang="zh-CN" sz="1400"/>
                        <a:t>note2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基本满足使用需求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界面可以再优化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/>
                        <a:t>同学张某某</a:t>
                      </a:r>
                      <a:endParaRPr 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三星</a:t>
                      </a:r>
                      <a:r>
                        <a:rPr lang="en-US" altLang="zh-CN" sz="1400"/>
                        <a:t>galaxy6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挺实用的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要有同步数据的功能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个人页面增加同步数据的功能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已解决</a:t>
                      </a:r>
                      <a:endParaRPr lang="zh-CN" altLang="en-US" sz="14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同学陈某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/>
                        <a:t>OPPO R10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很好了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08" y="29309"/>
            <a:ext cx="6799384" cy="6799382"/>
          </a:xfrm>
          <a:prstGeom prst="rect">
            <a:avLst/>
          </a:prstGeom>
        </p:spPr>
      </p:pic>
      <p:sp>
        <p:nvSpPr>
          <p:cNvPr id="16" name="稻壳儿春秋广告/盗版必究        原创来源：http://chn.docer.com/works?userid=199329941#!/work_time"/>
          <p:cNvSpPr/>
          <p:nvPr/>
        </p:nvSpPr>
        <p:spPr>
          <a:xfrm>
            <a:off x="4344669" y="3867738"/>
            <a:ext cx="35026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Vedio demonstration of using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4323048" y="3336846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使用视频演示</a:t>
            </a:r>
            <a:endParaRPr lang="zh-CN" altLang="en-US" sz="2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4323048" y="2549426"/>
            <a:ext cx="354590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05</a:t>
            </a:r>
            <a:endParaRPr lang="zh-CN" altLang="en-US" sz="4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稻壳儿春秋广告/盗版必究        原创来源：http://chn.docer.com/works?userid=199329941#!/work_time"/>
          <p:cNvGrpSpPr/>
          <p:nvPr/>
        </p:nvGrpSpPr>
        <p:grpSpPr>
          <a:xfrm>
            <a:off x="5833728" y="4304960"/>
            <a:ext cx="524542" cy="115624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21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5961" y="0"/>
            <a:ext cx="488729" cy="629163"/>
          </a:xfrm>
          <a:prstGeom prst="rect">
            <a:avLst/>
          </a:prstGeom>
        </p:spPr>
      </p:pic>
      <p:pic>
        <p:nvPicPr>
          <p:cNvPr id="11" name="稻壳儿春秋广告/盗版必究        原创来源：http://chn.docer.com/works?userid=199329941#!/work_time" descr="图片包含 植物, 树叶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3382" flipH="1" flipV="1">
            <a:off x="-322574" y="-163943"/>
            <a:ext cx="937392" cy="1428481"/>
          </a:xfrm>
          <a:prstGeom prst="rect">
            <a:avLst/>
          </a:prstGeom>
        </p:spPr>
      </p:pic>
      <p:pic>
        <p:nvPicPr>
          <p:cNvPr id="17" name="稻壳儿春秋广告/盗版必究        原创来源：http://chn.docer.com/works?userid=199329941#!/work_time" descr="图片包含 自然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89" y="5549422"/>
            <a:ext cx="1858241" cy="1308578"/>
          </a:xfrm>
          <a:prstGeom prst="rect">
            <a:avLst/>
          </a:prstGeom>
        </p:spPr>
      </p:pic>
      <p:pic>
        <p:nvPicPr>
          <p:cNvPr id="29" name="稻壳儿春秋广告/盗版必究        原创来源：http://chn.docer.com/works?userid=199329941#!/work_time" descr="图片包含 植物, 小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8472" y="6203711"/>
            <a:ext cx="949233" cy="1004328"/>
          </a:xfrm>
          <a:prstGeom prst="rect">
            <a:avLst/>
          </a:prstGeom>
        </p:spPr>
      </p:pic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4253800" y="239582"/>
            <a:ext cx="36843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/>
        </p:nvSpPr>
        <p:spPr>
          <a:xfrm>
            <a:off x="3788229" y="578476"/>
            <a:ext cx="461554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Division of Project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稻壳儿春秋广告/盗版必究        原创来源：http://chn.docer.com/works?userid=199329941#!/work_time"/>
          <p:cNvGrpSpPr/>
          <p:nvPr/>
        </p:nvGrpSpPr>
        <p:grpSpPr>
          <a:xfrm>
            <a:off x="5886891" y="849915"/>
            <a:ext cx="418216" cy="92187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3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稻壳儿春秋广告/盗版必究        原创来源：http://chn.docer.com/works?userid=199329941#!/work_time"/>
          <p:cNvSpPr/>
          <p:nvPr/>
        </p:nvSpPr>
        <p:spPr>
          <a:xfrm>
            <a:off x="2137073" y="3137165"/>
            <a:ext cx="1342874" cy="917812"/>
          </a:xfrm>
          <a:prstGeom prst="rect">
            <a:avLst/>
          </a:prstGeom>
          <a:solidFill>
            <a:srgbClr val="65A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稻壳儿春秋广告/盗版必究        原创来源：http://chn.docer.com/works?userid=199329941#!/work_time"/>
          <p:cNvSpPr/>
          <p:nvPr/>
        </p:nvSpPr>
        <p:spPr>
          <a:xfrm>
            <a:off x="5424564" y="3137165"/>
            <a:ext cx="1342874" cy="917812"/>
          </a:xfrm>
          <a:prstGeom prst="rect">
            <a:avLst/>
          </a:prstGeom>
          <a:solidFill>
            <a:srgbClr val="65A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稻壳儿春秋广告/盗版必究        原创来源：http://chn.docer.com/works?userid=199329941#!/work_time"/>
          <p:cNvSpPr/>
          <p:nvPr/>
        </p:nvSpPr>
        <p:spPr>
          <a:xfrm>
            <a:off x="8712054" y="3137165"/>
            <a:ext cx="1342874" cy="917812"/>
          </a:xfrm>
          <a:prstGeom prst="rect">
            <a:avLst/>
          </a:prstGeom>
          <a:solidFill>
            <a:srgbClr val="65A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稻壳儿春秋广告/盗版必究        原创来源：http://chn.docer.com/works?userid=199329941#!/work_time"/>
          <p:cNvCxnSpPr/>
          <p:nvPr/>
        </p:nvCxnSpPr>
        <p:spPr>
          <a:xfrm>
            <a:off x="6096000" y="1998284"/>
            <a:ext cx="0" cy="1054492"/>
          </a:xfrm>
          <a:prstGeom prst="straightConnector1">
            <a:avLst/>
          </a:prstGeom>
          <a:ln w="19050">
            <a:solidFill>
              <a:srgbClr val="65A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稻壳儿春秋广告/盗版必究        原创来源：http://chn.docer.com/works?userid=199329941#!/work_time"/>
          <p:cNvCxnSpPr/>
          <p:nvPr/>
        </p:nvCxnSpPr>
        <p:spPr>
          <a:xfrm flipH="1">
            <a:off x="2808511" y="2094489"/>
            <a:ext cx="3287488" cy="958287"/>
          </a:xfrm>
          <a:prstGeom prst="straightConnector1">
            <a:avLst/>
          </a:prstGeom>
          <a:ln w="19050">
            <a:solidFill>
              <a:srgbClr val="65A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稻壳儿春秋广告/盗版必究        原创来源：http://chn.docer.com/works?userid=199329941#!/work_time"/>
          <p:cNvCxnSpPr/>
          <p:nvPr/>
        </p:nvCxnSpPr>
        <p:spPr>
          <a:xfrm>
            <a:off x="6096000" y="2094489"/>
            <a:ext cx="3287488" cy="958287"/>
          </a:xfrm>
          <a:prstGeom prst="straightConnector1">
            <a:avLst/>
          </a:prstGeom>
          <a:ln w="19050">
            <a:solidFill>
              <a:srgbClr val="65A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稻壳儿春秋广告/盗版必究        原创来源：http://chn.docer.com/works?userid=199329941#!/work_time"/>
          <p:cNvSpPr txBox="1"/>
          <p:nvPr/>
        </p:nvSpPr>
        <p:spPr>
          <a:xfrm>
            <a:off x="1614411" y="4107184"/>
            <a:ext cx="2388198" cy="5308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界面设计、图表制作、数据结构设计、主要逻辑设计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稻壳儿春秋广告/盗版必究        原创来源：http://chn.docer.com/works?userid=199329941#!/work_time"/>
          <p:cNvSpPr txBox="1"/>
          <p:nvPr/>
        </p:nvSpPr>
        <p:spPr>
          <a:xfrm>
            <a:off x="4901901" y="4107184"/>
            <a:ext cx="2388198" cy="3111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图标搜集、单元测试、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 txBox="1"/>
          <p:nvPr/>
        </p:nvSpPr>
        <p:spPr>
          <a:xfrm>
            <a:off x="8189389" y="4107184"/>
            <a:ext cx="2388198" cy="3111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附加功能的实现、功能测试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稻壳儿春秋广告/盗版必究        原创来源：http://chn.docer.com/works?userid=199329941#!/work_time"/>
          <p:cNvSpPr/>
          <p:nvPr/>
        </p:nvSpPr>
        <p:spPr>
          <a:xfrm>
            <a:off x="5545540" y="1004044"/>
            <a:ext cx="1100920" cy="1100920"/>
          </a:xfrm>
          <a:prstGeom prst="rect">
            <a:avLst/>
          </a:prstGeom>
          <a:solidFill>
            <a:srgbClr val="65A0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稻壳儿春秋广告/盗版必究        原创来源：http://chn.docer.com/works?userid=199329941#!/work_time"/>
          <p:cNvSpPr txBox="1"/>
          <p:nvPr/>
        </p:nvSpPr>
        <p:spPr>
          <a:xfrm>
            <a:off x="5546730" y="1369838"/>
            <a:ext cx="1098541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9F5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iLife</a:t>
            </a:r>
            <a:endParaRPr lang="en-US" altLang="zh-CN" dirty="0">
              <a:solidFill>
                <a:srgbClr val="F9F5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70125" y="3421380"/>
            <a:ext cx="106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9F5F2"/>
                </a:solidFill>
                <a:uFillTx/>
              </a:rPr>
              <a:t>袁博伦</a:t>
            </a:r>
            <a:endParaRPr lang="zh-CN" altLang="en-US">
              <a:solidFill>
                <a:srgbClr val="F9F5F2"/>
              </a:solidFill>
              <a:uFillTx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69585" y="3411855"/>
            <a:ext cx="106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9F5F2"/>
                </a:solidFill>
                <a:uFillTx/>
              </a:rPr>
              <a:t>袁达强</a:t>
            </a:r>
            <a:endParaRPr lang="zh-CN" altLang="en-US">
              <a:solidFill>
                <a:srgbClr val="F9F5F2"/>
              </a:solidFill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65870" y="3427095"/>
            <a:ext cx="106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9F5F2"/>
                </a:solidFill>
                <a:uFillTx/>
              </a:rPr>
              <a:t>林小龙</a:t>
            </a:r>
            <a:endParaRPr lang="zh-CN" altLang="en-US">
              <a:solidFill>
                <a:srgbClr val="F9F5F2"/>
              </a:solidFill>
              <a:uFillTx/>
            </a:endParaRPr>
          </a:p>
        </p:txBody>
      </p:sp>
      <p:cxnSp>
        <p:nvCxnSpPr>
          <p:cNvPr id="5" name="稻壳儿春秋广告/盗版必究        原创来源：http://chn.docer.com/works?userid=199329941#!/work_time"/>
          <p:cNvCxnSpPr>
            <a:stCxn id="37" idx="0"/>
          </p:cNvCxnSpPr>
          <p:nvPr/>
        </p:nvCxnSpPr>
        <p:spPr>
          <a:xfrm>
            <a:off x="2808605" y="4107180"/>
            <a:ext cx="3149600" cy="1112520"/>
          </a:xfrm>
          <a:prstGeom prst="straightConnector1">
            <a:avLst/>
          </a:prstGeom>
          <a:ln w="19050">
            <a:solidFill>
              <a:srgbClr val="65A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稻壳儿春秋广告/盗版必究        原创来源：http://chn.docer.com/works?userid=199329941#!/work_time"/>
          <p:cNvCxnSpPr/>
          <p:nvPr/>
        </p:nvCxnSpPr>
        <p:spPr>
          <a:xfrm flipH="1">
            <a:off x="6080125" y="4418330"/>
            <a:ext cx="7620" cy="831850"/>
          </a:xfrm>
          <a:prstGeom prst="straightConnector1">
            <a:avLst/>
          </a:prstGeom>
          <a:ln w="19050">
            <a:solidFill>
              <a:srgbClr val="65A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稻壳儿春秋广告/盗版必究        原创来源：http://chn.docer.com/works?userid=199329941#!/work_time"/>
          <p:cNvCxnSpPr/>
          <p:nvPr/>
        </p:nvCxnSpPr>
        <p:spPr>
          <a:xfrm flipH="1">
            <a:off x="6232525" y="4054475"/>
            <a:ext cx="3251200" cy="1180465"/>
          </a:xfrm>
          <a:prstGeom prst="straightConnector1">
            <a:avLst/>
          </a:prstGeom>
          <a:ln w="19050">
            <a:solidFill>
              <a:srgbClr val="65A0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稻壳儿春秋广告/盗版必究        原创来源：http://chn.docer.com/works?userid=199329941#!/work_time"/>
          <p:cNvSpPr txBox="1"/>
          <p:nvPr/>
        </p:nvSpPr>
        <p:spPr>
          <a:xfrm>
            <a:off x="4879676" y="5361944"/>
            <a:ext cx="2388198" cy="5308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产品方案设计、主要功能的代码实现，用户体验改善</a:t>
            </a:r>
            <a:endParaRPr 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稻壳儿春秋广告/盗版必究        原创来源：http://chn.docer.com/works?userid=199329941#!/work_time" descr="图片包含 池塘, 水, 绿色, 自然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0646">
            <a:off x="10128184" y="-882721"/>
            <a:ext cx="1819291" cy="3254877"/>
          </a:xfrm>
          <a:prstGeom prst="rect">
            <a:avLst/>
          </a:prstGeom>
        </p:spPr>
      </p:pic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800644" y="2161895"/>
            <a:ext cx="611391" cy="787072"/>
          </a:xfrm>
          <a:prstGeom prst="rect">
            <a:avLst/>
          </a:prstGeom>
        </p:spPr>
      </p:pic>
      <p:pic>
        <p:nvPicPr>
          <p:cNvPr id="9" name="稻壳儿春秋广告/盗版必究        原创来源：http://chn.docer.com/works?userid=199329941#!/work_time" descr="图片包含 树叶, 小, 植物&#10;&#10;已生成极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9079">
            <a:off x="-605671" y="4198097"/>
            <a:ext cx="3395211" cy="3190166"/>
          </a:xfrm>
          <a:prstGeom prst="rect">
            <a:avLst/>
          </a:prstGeom>
        </p:spPr>
      </p:pic>
      <p:pic>
        <p:nvPicPr>
          <p:cNvPr id="13" name="稻壳儿春秋广告/盗版必究        原创来源：http://chn.docer.com/works?userid=199329941#!/work_time" descr="图片包含 自然, 植物&#10;&#10;已生成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87885" y="191211"/>
            <a:ext cx="4812802" cy="2545085"/>
          </a:xfrm>
          <a:prstGeom prst="rect">
            <a:avLst/>
          </a:prstGeom>
        </p:spPr>
      </p:pic>
      <p:pic>
        <p:nvPicPr>
          <p:cNvPr id="15" name="稻壳儿春秋广告/盗版必究        原创来源：http://chn.docer.com/works?userid=199329941#!/work_time" descr="图片包含 植物, 树叶&#10;&#10;已生成极高可信度的说明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4858" y="5897348"/>
            <a:ext cx="1705999" cy="1247450"/>
          </a:xfrm>
          <a:prstGeom prst="rect">
            <a:avLst/>
          </a:prstGeom>
        </p:spPr>
      </p:pic>
      <p:grpSp>
        <p:nvGrpSpPr>
          <p:cNvPr id="22" name="稻壳儿春秋广告/盗版必究        原创来源：http://chn.docer.com/works?userid=199329941#!/work_time"/>
          <p:cNvGrpSpPr/>
          <p:nvPr/>
        </p:nvGrpSpPr>
        <p:grpSpPr>
          <a:xfrm>
            <a:off x="5833728" y="4029616"/>
            <a:ext cx="524542" cy="115624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2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6" name="稻壳儿春秋广告/盗版必究"/>
          <p:cNvSpPr txBox="1"/>
          <p:nvPr/>
        </p:nvSpPr>
        <p:spPr>
          <a:xfrm>
            <a:off x="4783697" y="3170664"/>
            <a:ext cx="2603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endParaRPr lang="zh-CN" altLang="en-US" sz="44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稻壳儿春秋广告/盗版必究        原创来源：http://chn.docer.com/works?userid=199329941#!/work_time" descr="图片包含 自然, 户外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38" y="0"/>
            <a:ext cx="6108937" cy="6858000"/>
          </a:xfrm>
          <a:prstGeom prst="rect">
            <a:avLst/>
          </a:prstGeom>
        </p:spPr>
      </p:pic>
      <p:sp>
        <p:nvSpPr>
          <p:cNvPr id="57" name="稻壳儿春秋广告/盗版必究        原创来源：http://chn.docer.com/works?userid=199329941#!/work_time"/>
          <p:cNvSpPr/>
          <p:nvPr/>
        </p:nvSpPr>
        <p:spPr>
          <a:xfrm>
            <a:off x="1877910" y="2240782"/>
            <a:ext cx="2327240" cy="2327240"/>
          </a:xfrm>
          <a:prstGeom prst="ellipse">
            <a:avLst/>
          </a:prstGeom>
          <a:solidFill>
            <a:srgbClr val="F9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2417000" y="2801726"/>
            <a:ext cx="124906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目  录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稻壳儿春秋广告/盗版必究        原创来源：http://chn.docer.com/works?userid=199329941#!/work_time"/>
          <p:cNvGrpSpPr/>
          <p:nvPr/>
        </p:nvGrpSpPr>
        <p:grpSpPr>
          <a:xfrm>
            <a:off x="2779259" y="3632723"/>
            <a:ext cx="524542" cy="115624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60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179945" y="942975"/>
            <a:ext cx="3780790" cy="4946015"/>
            <a:chOff x="11307" y="1341"/>
            <a:chExt cx="5954" cy="7789"/>
          </a:xfrm>
        </p:grpSpPr>
        <p:grpSp>
          <p:nvGrpSpPr>
            <p:cNvPr id="7" name="组合 6"/>
            <p:cNvGrpSpPr/>
            <p:nvPr/>
          </p:nvGrpSpPr>
          <p:grpSpPr>
            <a:xfrm>
              <a:off x="11307" y="1341"/>
              <a:ext cx="5954" cy="1157"/>
              <a:chOff x="11307" y="1917"/>
              <a:chExt cx="5954" cy="1157"/>
            </a:xfrm>
          </p:grpSpPr>
          <p:sp>
            <p:nvSpPr>
              <p:cNvPr id="38" name="稻壳儿春秋广告/盗版必究        原创来源：http://chn.docer.com/works?userid=199329941#!/work_time"/>
              <p:cNvSpPr>
                <a:spLocks noChangeArrowheads="1"/>
              </p:cNvSpPr>
              <p:nvPr/>
            </p:nvSpPr>
            <p:spPr bwMode="auto">
              <a:xfrm>
                <a:off x="11307" y="1982"/>
                <a:ext cx="1093" cy="1093"/>
              </a:xfrm>
              <a:prstGeom prst="rect">
                <a:avLst/>
              </a:prstGeom>
              <a:solidFill>
                <a:srgbClr val="65A0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01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稻壳儿春秋广告/盗版必究        原创来源：http://chn.docer.com/works?userid=199329941#!/work_time"/>
              <p:cNvSpPr/>
              <p:nvPr/>
            </p:nvSpPr>
            <p:spPr>
              <a:xfrm>
                <a:off x="12495" y="2612"/>
                <a:ext cx="4767" cy="43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Brief introduction of our app's function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稻壳儿春秋广告/盗版必究        原创来源：http://chn.docer.com/works?userid=199329941#!/work_time"/>
              <p:cNvSpPr txBox="1"/>
              <p:nvPr/>
            </p:nvSpPr>
            <p:spPr>
              <a:xfrm>
                <a:off x="12495" y="1917"/>
                <a:ext cx="4181" cy="72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5A0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r>
                  <a:rPr lang="zh-CN" altLang="en-US" sz="2400" dirty="0">
                    <a:solidFill>
                      <a:srgbClr val="65A0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简介</a:t>
                </a:r>
                <a:endParaRPr lang="zh-CN" altLang="en-US" sz="2400" dirty="0">
                  <a:solidFill>
                    <a:srgbClr val="65A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1307" y="4685"/>
              <a:ext cx="5368" cy="1157"/>
              <a:chOff x="11307" y="5789"/>
              <a:chExt cx="5368" cy="1157"/>
            </a:xfrm>
          </p:grpSpPr>
          <p:sp>
            <p:nvSpPr>
              <p:cNvPr id="41" name="稻壳儿春秋广告/盗版必究        原创来源：http://chn.docer.com/works?userid=199329941#!/work_time"/>
              <p:cNvSpPr>
                <a:spLocks noChangeArrowheads="1"/>
              </p:cNvSpPr>
              <p:nvPr/>
            </p:nvSpPr>
            <p:spPr bwMode="auto">
              <a:xfrm>
                <a:off x="11307" y="5854"/>
                <a:ext cx="1093" cy="1093"/>
              </a:xfrm>
              <a:prstGeom prst="rect">
                <a:avLst/>
              </a:prstGeom>
              <a:solidFill>
                <a:srgbClr val="65A0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03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稻壳儿春秋广告/盗版必究        原创来源：http://chn.docer.com/works?userid=199329941#!/work_time"/>
              <p:cNvSpPr/>
              <p:nvPr/>
            </p:nvSpPr>
            <p:spPr>
              <a:xfrm>
                <a:off x="12495" y="6484"/>
                <a:ext cx="2557" cy="43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Effectiveness of test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稻壳儿春秋广告/盗版必究        原创来源：http://chn.docer.com/works?userid=199329941#!/work_time"/>
              <p:cNvSpPr txBox="1"/>
              <p:nvPr/>
            </p:nvSpPr>
            <p:spPr>
              <a:xfrm>
                <a:off x="12495" y="5789"/>
                <a:ext cx="4181" cy="72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65A0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测试有效性</a:t>
                </a:r>
                <a:endParaRPr lang="zh-CN" altLang="en-US" sz="2400" dirty="0">
                  <a:solidFill>
                    <a:srgbClr val="65A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314" y="3013"/>
              <a:ext cx="5368" cy="1157"/>
              <a:chOff x="11314" y="3853"/>
              <a:chExt cx="5368" cy="1157"/>
            </a:xfrm>
          </p:grpSpPr>
          <p:sp>
            <p:nvSpPr>
              <p:cNvPr id="44" name="稻壳儿春秋广告/盗版必究        原创来源：http://chn.docer.com/works?userid=199329941#!/work_time"/>
              <p:cNvSpPr>
                <a:spLocks noChangeArrowheads="1"/>
              </p:cNvSpPr>
              <p:nvPr/>
            </p:nvSpPr>
            <p:spPr bwMode="auto">
              <a:xfrm>
                <a:off x="11314" y="3918"/>
                <a:ext cx="1093" cy="1093"/>
              </a:xfrm>
              <a:prstGeom prst="rect">
                <a:avLst/>
              </a:prstGeom>
              <a:solidFill>
                <a:srgbClr val="65A0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02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稻壳儿春秋广告/盗版必究        原创来源：http://chn.docer.com/works?userid=199329941#!/work_time"/>
              <p:cNvSpPr/>
              <p:nvPr/>
            </p:nvSpPr>
            <p:spPr>
              <a:xfrm>
                <a:off x="12502" y="4548"/>
                <a:ext cx="2974" cy="43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Workload and difficulty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稻壳儿春秋广告/盗版必究        原创来源：http://chn.docer.com/works?userid=199329941#!/work_time"/>
              <p:cNvSpPr txBox="1"/>
              <p:nvPr/>
            </p:nvSpPr>
            <p:spPr>
              <a:xfrm>
                <a:off x="12502" y="3853"/>
                <a:ext cx="4181" cy="72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65A0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工作量与难度</a:t>
                </a:r>
                <a:endParaRPr lang="zh-CN" altLang="en-US" sz="2400" dirty="0">
                  <a:solidFill>
                    <a:srgbClr val="65A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1314" y="6310"/>
              <a:ext cx="5600" cy="1156"/>
              <a:chOff x="11314" y="7726"/>
              <a:chExt cx="5600" cy="1156"/>
            </a:xfrm>
          </p:grpSpPr>
          <p:sp>
            <p:nvSpPr>
              <p:cNvPr id="47" name="稻壳儿春秋广告/盗版必究        原创来源：http://chn.docer.com/works?userid=199329941#!/work_time"/>
              <p:cNvSpPr>
                <a:spLocks noChangeArrowheads="1"/>
              </p:cNvSpPr>
              <p:nvPr/>
            </p:nvSpPr>
            <p:spPr bwMode="auto">
              <a:xfrm>
                <a:off x="11314" y="7790"/>
                <a:ext cx="1093" cy="1093"/>
              </a:xfrm>
              <a:prstGeom prst="rect">
                <a:avLst/>
              </a:prstGeom>
              <a:solidFill>
                <a:srgbClr val="65A0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稻壳儿春秋广告/盗版必究        原创来源：http://chn.docer.com/works?userid=199329941#!/work_time"/>
              <p:cNvSpPr/>
              <p:nvPr/>
            </p:nvSpPr>
            <p:spPr>
              <a:xfrm>
                <a:off x="12502" y="8420"/>
                <a:ext cx="4412" cy="43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Users' experience and improvement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稻壳儿春秋广告/盗版必究        原创来源：http://chn.docer.com/works?userid=199329941#!/work_time"/>
              <p:cNvSpPr txBox="1"/>
              <p:nvPr/>
            </p:nvSpPr>
            <p:spPr>
              <a:xfrm>
                <a:off x="12502" y="7726"/>
                <a:ext cx="4181" cy="72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65A0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用户体验与改进</a:t>
                </a:r>
                <a:endParaRPr lang="zh-CN" altLang="en-US" sz="2400" dirty="0">
                  <a:solidFill>
                    <a:srgbClr val="65A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11307" y="7974"/>
              <a:ext cx="5369" cy="1157"/>
              <a:chOff x="11314" y="7726"/>
              <a:chExt cx="5369" cy="1157"/>
            </a:xfrm>
          </p:grpSpPr>
          <p:sp>
            <p:nvSpPr>
              <p:cNvPr id="4" name="稻壳儿春秋广告/盗版必究        原创来源：http://chn.docer.com/works?userid=199329941#!/work_time"/>
              <p:cNvSpPr>
                <a:spLocks noChangeArrowheads="1"/>
              </p:cNvSpPr>
              <p:nvPr/>
            </p:nvSpPr>
            <p:spPr bwMode="auto">
              <a:xfrm>
                <a:off x="11314" y="7790"/>
                <a:ext cx="1093" cy="1093"/>
              </a:xfrm>
              <a:prstGeom prst="rect">
                <a:avLst/>
              </a:prstGeom>
              <a:solidFill>
                <a:srgbClr val="65A00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</a:rPr>
                  <a:t>04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稻壳儿春秋广告/盗版必究        原创来源：http://chn.docer.com/works?userid=199329941#!/work_time"/>
              <p:cNvSpPr/>
              <p:nvPr/>
            </p:nvSpPr>
            <p:spPr>
              <a:xfrm>
                <a:off x="12502" y="8420"/>
                <a:ext cx="3593" cy="43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p>
                <a:pPr>
                  <a:spcBef>
                    <a:spcPct val="0"/>
                  </a:spcBef>
                </a:pP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Vedio demonstration of uing</a:t>
                </a:r>
                <a:endPara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稻壳儿春秋广告/盗版必究        原创来源：http://chn.docer.com/works?userid=199329941#!/work_time"/>
              <p:cNvSpPr txBox="1"/>
              <p:nvPr/>
            </p:nvSpPr>
            <p:spPr>
              <a:xfrm>
                <a:off x="12502" y="7726"/>
                <a:ext cx="4181" cy="72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solidFill>
                      <a:srgbClr val="65A0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使用视频演示</a:t>
                </a:r>
                <a:endParaRPr lang="zh-CN" altLang="en-US" sz="2400" dirty="0">
                  <a:solidFill>
                    <a:srgbClr val="65A0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08" y="29309"/>
            <a:ext cx="6799384" cy="6799382"/>
          </a:xfrm>
          <a:prstGeom prst="rect">
            <a:avLst/>
          </a:prstGeom>
        </p:spPr>
      </p:pic>
      <p:sp>
        <p:nvSpPr>
          <p:cNvPr id="16" name="稻壳儿春秋广告/盗版必究        原创来源：http://chn.docer.com/works?userid=199329941#!/work_time"/>
          <p:cNvSpPr/>
          <p:nvPr/>
        </p:nvSpPr>
        <p:spPr>
          <a:xfrm>
            <a:off x="4437380" y="3966798"/>
            <a:ext cx="331660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Brief introduction of our app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4323048" y="3283506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4323048" y="2267486"/>
            <a:ext cx="3545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4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稻壳儿春秋广告/盗版必究        原创来源：http://chn.docer.com/works?userid=199329941#!/work_time"/>
          <p:cNvGrpSpPr/>
          <p:nvPr/>
        </p:nvGrpSpPr>
        <p:grpSpPr>
          <a:xfrm>
            <a:off x="5884528" y="4404020"/>
            <a:ext cx="524542" cy="115624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21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5961" y="0"/>
            <a:ext cx="488729" cy="629163"/>
          </a:xfrm>
          <a:prstGeom prst="rect">
            <a:avLst/>
          </a:prstGeom>
        </p:spPr>
      </p:pic>
      <p:pic>
        <p:nvPicPr>
          <p:cNvPr id="11" name="稻壳儿春秋广告/盗版必究        原创来源：http://chn.docer.com/works?userid=199329941#!/work_time" descr="图片包含 植物, 树叶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3382" flipH="1" flipV="1">
            <a:off x="-322574" y="-163943"/>
            <a:ext cx="937392" cy="1428481"/>
          </a:xfrm>
          <a:prstGeom prst="rect">
            <a:avLst/>
          </a:prstGeom>
        </p:spPr>
      </p:pic>
      <p:pic>
        <p:nvPicPr>
          <p:cNvPr id="17" name="稻壳儿春秋广告/盗版必究        原创来源：http://chn.docer.com/works?userid=199329941#!/work_time" descr="图片包含 自然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89" y="5549422"/>
            <a:ext cx="1858241" cy="1308578"/>
          </a:xfrm>
          <a:prstGeom prst="rect">
            <a:avLst/>
          </a:prstGeom>
        </p:spPr>
      </p:pic>
      <p:pic>
        <p:nvPicPr>
          <p:cNvPr id="29" name="稻壳儿春秋广告/盗版必究        原创来源：http://chn.docer.com/works?userid=199329941#!/work_time" descr="图片包含 植物, 小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8472" y="6203711"/>
            <a:ext cx="949233" cy="1004328"/>
          </a:xfrm>
          <a:prstGeom prst="rect">
            <a:avLst/>
          </a:prstGeom>
        </p:spPr>
      </p:pic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4253800" y="239582"/>
            <a:ext cx="36843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吸引力分析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/>
        </p:nvSpPr>
        <p:spPr>
          <a:xfrm>
            <a:off x="3788229" y="578476"/>
            <a:ext cx="461554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Attraction analysis of our App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稻壳儿春秋广告/盗版必究        原创来源：http://chn.docer.com/works?userid=199329941#!/work_time"/>
          <p:cNvGrpSpPr/>
          <p:nvPr/>
        </p:nvGrpSpPr>
        <p:grpSpPr>
          <a:xfrm>
            <a:off x="5886891" y="910875"/>
            <a:ext cx="418216" cy="92187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3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稻壳儿春秋广告/盗版必究        原创来源：http://chn.docer.com/works?userid=199329941#!/work_time"/>
          <p:cNvSpPr/>
          <p:nvPr/>
        </p:nvSpPr>
        <p:spPr>
          <a:xfrm rot="8100000">
            <a:off x="1784850" y="1981665"/>
            <a:ext cx="1635976" cy="1635968"/>
          </a:xfrm>
          <a:prstGeom prst="teardrop">
            <a:avLst/>
          </a:prstGeom>
          <a:solidFill>
            <a:srgbClr val="65A00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稻壳儿春秋广告/盗版必究        原创来源：http://chn.docer.com/works?userid=199329941#!/work_time"/>
          <p:cNvSpPr/>
          <p:nvPr/>
        </p:nvSpPr>
        <p:spPr>
          <a:xfrm>
            <a:off x="2035573" y="2236166"/>
            <a:ext cx="1134531" cy="1134525"/>
          </a:xfrm>
          <a:prstGeom prst="ellipse">
            <a:avLst/>
          </a:prstGeom>
          <a:solidFill>
            <a:srgbClr val="F9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稻壳儿春秋广告/盗版必究        原创来源：http://chn.docer.com/works?userid=199329941#!/work_time"/>
          <p:cNvSpPr txBox="1"/>
          <p:nvPr/>
        </p:nvSpPr>
        <p:spPr>
          <a:xfrm>
            <a:off x="1408739" y="4265694"/>
            <a:ext cx="2388198" cy="7512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配色清新：绿色为主色调，橘红色与浅蓝色为辅色。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布局简洁：力求干净简洁的效果。</a:t>
            </a:r>
            <a:endParaRPr 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/>
          <p:nvPr/>
        </p:nvSpPr>
        <p:spPr>
          <a:xfrm rot="8100000">
            <a:off x="5184870" y="2048340"/>
            <a:ext cx="1635976" cy="1635968"/>
          </a:xfrm>
          <a:prstGeom prst="teardrop">
            <a:avLst/>
          </a:prstGeom>
          <a:solidFill>
            <a:srgbClr val="65A00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稻壳儿春秋广告/盗版必究        原创来源：http://chn.docer.com/works?userid=199329941#!/work_time"/>
          <p:cNvSpPr/>
          <p:nvPr/>
        </p:nvSpPr>
        <p:spPr>
          <a:xfrm>
            <a:off x="5435593" y="2302841"/>
            <a:ext cx="1134531" cy="1134525"/>
          </a:xfrm>
          <a:prstGeom prst="ellipse">
            <a:avLst/>
          </a:prstGeom>
          <a:solidFill>
            <a:srgbClr val="F9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zh-CN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 txBox="1"/>
          <p:nvPr/>
        </p:nvSpPr>
        <p:spPr>
          <a:xfrm>
            <a:off x="4808759" y="4239024"/>
            <a:ext cx="2388198" cy="11906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傻瓜式操作：去除繁琐少用的功能，凸显常用主要的功能。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动效友好：如账本条目的滑动菜单栏、便签增加删除时的动态效果，图标加载时动效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稻壳儿春秋广告/盗版必究        原创来源：http://chn.docer.com/works?userid=199329941#!/work_time"/>
          <p:cNvSpPr/>
          <p:nvPr/>
        </p:nvSpPr>
        <p:spPr>
          <a:xfrm rot="8100000">
            <a:off x="8638230" y="2048340"/>
            <a:ext cx="1635976" cy="1635968"/>
          </a:xfrm>
          <a:prstGeom prst="teardrop">
            <a:avLst/>
          </a:prstGeom>
          <a:solidFill>
            <a:srgbClr val="65A00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稻壳儿春秋广告/盗版必究        原创来源：http://chn.docer.com/works?userid=199329941#!/work_time"/>
          <p:cNvSpPr/>
          <p:nvPr/>
        </p:nvSpPr>
        <p:spPr>
          <a:xfrm>
            <a:off x="8888953" y="2302841"/>
            <a:ext cx="1134531" cy="1134525"/>
          </a:xfrm>
          <a:prstGeom prst="ellipse">
            <a:avLst/>
          </a:prstGeom>
          <a:solidFill>
            <a:srgbClr val="F9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endParaRPr lang="zh-CN" altLang="en-US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稻壳儿春秋广告/盗版必究        原创来源：http://chn.docer.com/works?userid=199329941#!/work_time"/>
          <p:cNvSpPr txBox="1"/>
          <p:nvPr/>
        </p:nvSpPr>
        <p:spPr>
          <a:xfrm>
            <a:off x="8262119" y="4239024"/>
            <a:ext cx="2388198" cy="9709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功能完备。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功能贴心：除了基本的功能以外，还增加了定时提醒等功能。提醒用户在指定时间记录生活。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5961" y="0"/>
            <a:ext cx="488729" cy="629163"/>
          </a:xfrm>
          <a:prstGeom prst="rect">
            <a:avLst/>
          </a:prstGeom>
        </p:spPr>
      </p:pic>
      <p:pic>
        <p:nvPicPr>
          <p:cNvPr id="11" name="稻壳儿春秋广告/盗版必究        原创来源：http://chn.docer.com/works?userid=199329941#!/work_time" descr="图片包含 植物, 树叶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3382" flipH="1" flipV="1">
            <a:off x="-322574" y="-163943"/>
            <a:ext cx="937392" cy="1428481"/>
          </a:xfrm>
          <a:prstGeom prst="rect">
            <a:avLst/>
          </a:prstGeom>
        </p:spPr>
      </p:pic>
      <p:pic>
        <p:nvPicPr>
          <p:cNvPr id="17" name="稻壳儿春秋广告/盗版必究        原创来源：http://chn.docer.com/works?userid=199329941#!/work_time" descr="图片包含 自然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89" y="5549422"/>
            <a:ext cx="1858241" cy="1308578"/>
          </a:xfrm>
          <a:prstGeom prst="rect">
            <a:avLst/>
          </a:prstGeom>
        </p:spPr>
      </p:pic>
      <p:pic>
        <p:nvPicPr>
          <p:cNvPr id="29" name="稻壳儿春秋广告/盗版必究        原创来源：http://chn.docer.com/works?userid=199329941#!/work_time" descr="图片包含 植物, 小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8472" y="6203711"/>
            <a:ext cx="949233" cy="1004328"/>
          </a:xfrm>
          <a:prstGeom prst="rect">
            <a:avLst/>
          </a:prstGeom>
        </p:spPr>
      </p:pic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4253800" y="239582"/>
            <a:ext cx="36843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zh-CN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/>
        </p:nvSpPr>
        <p:spPr>
          <a:xfrm>
            <a:off x="3788229" y="578476"/>
            <a:ext cx="461554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Attraction analysis of our App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稻壳儿春秋广告/盗版必究        原创来源：http://chn.docer.com/works?userid=199329941#!/work_time"/>
          <p:cNvGrpSpPr/>
          <p:nvPr/>
        </p:nvGrpSpPr>
        <p:grpSpPr>
          <a:xfrm>
            <a:off x="5886891" y="910875"/>
            <a:ext cx="418216" cy="92187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3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2149053038269687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240" y="1495425"/>
            <a:ext cx="2308860" cy="4107180"/>
          </a:xfrm>
          <a:prstGeom prst="rect">
            <a:avLst/>
          </a:prstGeom>
        </p:spPr>
      </p:pic>
      <p:pic>
        <p:nvPicPr>
          <p:cNvPr id="3" name="图片 2" descr="8061730604886435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065" y="1517015"/>
            <a:ext cx="2298065" cy="4086225"/>
          </a:xfrm>
          <a:prstGeom prst="rect">
            <a:avLst/>
          </a:prstGeom>
        </p:spPr>
      </p:pic>
      <p:pic>
        <p:nvPicPr>
          <p:cNvPr id="4" name="图片 3" descr="8786542133961616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8295" y="1530985"/>
            <a:ext cx="2289175" cy="40722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5961" y="0"/>
            <a:ext cx="488729" cy="629163"/>
          </a:xfrm>
          <a:prstGeom prst="rect">
            <a:avLst/>
          </a:prstGeom>
        </p:spPr>
      </p:pic>
      <p:pic>
        <p:nvPicPr>
          <p:cNvPr id="11" name="稻壳儿春秋广告/盗版必究        原创来源：http://chn.docer.com/works?userid=199329941#!/work_time" descr="图片包含 植物, 树叶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3382" flipH="1" flipV="1">
            <a:off x="-322574" y="-163943"/>
            <a:ext cx="937392" cy="1428481"/>
          </a:xfrm>
          <a:prstGeom prst="rect">
            <a:avLst/>
          </a:prstGeom>
        </p:spPr>
      </p:pic>
      <p:pic>
        <p:nvPicPr>
          <p:cNvPr id="17" name="稻壳儿春秋广告/盗版必究        原创来源：http://chn.docer.com/works?userid=199329941#!/work_time" descr="图片包含 自然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89" y="5549422"/>
            <a:ext cx="1858241" cy="1308578"/>
          </a:xfrm>
          <a:prstGeom prst="rect">
            <a:avLst/>
          </a:prstGeom>
        </p:spPr>
      </p:pic>
      <p:pic>
        <p:nvPicPr>
          <p:cNvPr id="29" name="稻壳儿春秋广告/盗版必究        原创来源：http://chn.docer.com/works?userid=199329941#!/work_time" descr="图片包含 植物, 小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8472" y="6203711"/>
            <a:ext cx="949233" cy="1004328"/>
          </a:xfrm>
          <a:prstGeom prst="rect">
            <a:avLst/>
          </a:prstGeom>
        </p:spPr>
      </p:pic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4253800" y="239582"/>
            <a:ext cx="36843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操作效果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/>
        </p:nvSpPr>
        <p:spPr>
          <a:xfrm>
            <a:off x="3788229" y="578476"/>
            <a:ext cx="461554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Attraction analysis of our App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稻壳儿春秋广告/盗版必究        原创来源：http://chn.docer.com/works?userid=199329941#!/work_time"/>
          <p:cNvGrpSpPr/>
          <p:nvPr/>
        </p:nvGrpSpPr>
        <p:grpSpPr>
          <a:xfrm>
            <a:off x="5886891" y="910875"/>
            <a:ext cx="418216" cy="92187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3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1141462117121897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735" y="1435100"/>
            <a:ext cx="2296160" cy="4084320"/>
          </a:xfrm>
          <a:prstGeom prst="rect">
            <a:avLst/>
          </a:prstGeom>
        </p:spPr>
      </p:pic>
      <p:pic>
        <p:nvPicPr>
          <p:cNvPr id="10" name="图片 9" descr="7837916203401843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945" y="1436370"/>
            <a:ext cx="2296160" cy="4084955"/>
          </a:xfrm>
          <a:prstGeom prst="rect">
            <a:avLst/>
          </a:prstGeom>
        </p:spPr>
      </p:pic>
      <p:pic>
        <p:nvPicPr>
          <p:cNvPr id="12" name="图片 11" descr="5554464612130625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505" y="1435735"/>
            <a:ext cx="2298065" cy="40855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50975" y="5638800"/>
            <a:ext cx="2708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收支记录滑动菜单的动效</a:t>
            </a:r>
            <a:endParaRPr lang="zh-CN" altLang="en-US" sz="1200"/>
          </a:p>
        </p:txBody>
      </p:sp>
      <p:sp>
        <p:nvSpPr>
          <p:cNvPr id="14" name="文本框 13"/>
          <p:cNvSpPr txBox="1"/>
          <p:nvPr/>
        </p:nvSpPr>
        <p:spPr>
          <a:xfrm>
            <a:off x="4578985" y="5638800"/>
            <a:ext cx="2708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添加删除便签时有动效</a:t>
            </a:r>
            <a:endParaRPr lang="zh-CN" altLang="en-US" sz="1200"/>
          </a:p>
        </p:txBody>
      </p:sp>
      <p:sp>
        <p:nvSpPr>
          <p:cNvPr id="15" name="文本框 14"/>
          <p:cNvSpPr txBox="1"/>
          <p:nvPr/>
        </p:nvSpPr>
        <p:spPr>
          <a:xfrm>
            <a:off x="7831455" y="5638800"/>
            <a:ext cx="2708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加载图表时有动效</a:t>
            </a:r>
            <a:endParaRPr lang="zh-CN" altLang="en-US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5961" y="0"/>
            <a:ext cx="488729" cy="629163"/>
          </a:xfrm>
          <a:prstGeom prst="rect">
            <a:avLst/>
          </a:prstGeom>
        </p:spPr>
      </p:pic>
      <p:pic>
        <p:nvPicPr>
          <p:cNvPr id="11" name="稻壳儿春秋广告/盗版必究        原创来源：http://chn.docer.com/works?userid=199329941#!/work_time" descr="图片包含 植物, 树叶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3382" flipH="1" flipV="1">
            <a:off x="-322574" y="-163943"/>
            <a:ext cx="937392" cy="1428481"/>
          </a:xfrm>
          <a:prstGeom prst="rect">
            <a:avLst/>
          </a:prstGeom>
        </p:spPr>
      </p:pic>
      <p:pic>
        <p:nvPicPr>
          <p:cNvPr id="17" name="稻壳儿春秋广告/盗版必究        原创来源：http://chn.docer.com/works?userid=199329941#!/work_time" descr="图片包含 自然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89" y="5549422"/>
            <a:ext cx="1858241" cy="1308578"/>
          </a:xfrm>
          <a:prstGeom prst="rect">
            <a:avLst/>
          </a:prstGeom>
        </p:spPr>
      </p:pic>
      <p:pic>
        <p:nvPicPr>
          <p:cNvPr id="29" name="稻壳儿春秋广告/盗版必究        原创来源：http://chn.docer.com/works?userid=199329941#!/work_time" descr="图片包含 植物, 小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8472" y="6203711"/>
            <a:ext cx="949233" cy="1004328"/>
          </a:xfrm>
          <a:prstGeom prst="rect">
            <a:avLst/>
          </a:prstGeom>
        </p:spPr>
      </p:pic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4253800" y="239582"/>
            <a:ext cx="36843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贴心功能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/>
        </p:nvSpPr>
        <p:spPr>
          <a:xfrm>
            <a:off x="3788229" y="578476"/>
            <a:ext cx="4615542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Attraction analysis of our App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稻壳儿春秋广告/盗版必究        原创来源：http://chn.docer.com/works?userid=199329941#!/work_time"/>
          <p:cNvGrpSpPr/>
          <p:nvPr/>
        </p:nvGrpSpPr>
        <p:grpSpPr>
          <a:xfrm>
            <a:off x="5886891" y="910875"/>
            <a:ext cx="418216" cy="92187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3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856230" y="5779135"/>
            <a:ext cx="2708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添加提醒</a:t>
            </a:r>
            <a:endParaRPr lang="zh-CN" altLang="en-US" sz="1200"/>
          </a:p>
        </p:txBody>
      </p:sp>
      <p:pic>
        <p:nvPicPr>
          <p:cNvPr id="2" name="图片 1" descr="8262819269773385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270" y="1137285"/>
            <a:ext cx="2576195" cy="4581525"/>
          </a:xfrm>
          <a:prstGeom prst="rect">
            <a:avLst/>
          </a:prstGeom>
        </p:spPr>
      </p:pic>
      <p:pic>
        <p:nvPicPr>
          <p:cNvPr id="3" name="图片 2" descr="5900500269724778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400" y="1139190"/>
            <a:ext cx="2575560" cy="4579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35725" y="5779135"/>
            <a:ext cx="27089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通知栏弹出提醒</a:t>
            </a:r>
            <a:endParaRPr lang="zh-CN" alt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08" y="29309"/>
            <a:ext cx="6799384" cy="6799382"/>
          </a:xfrm>
          <a:prstGeom prst="rect">
            <a:avLst/>
          </a:prstGeom>
        </p:spPr>
      </p:pic>
      <p:sp>
        <p:nvSpPr>
          <p:cNvPr id="16" name="稻壳儿春秋广告/盗版必究        原创来源：http://chn.docer.com/works?userid=199329941#!/work_time"/>
          <p:cNvSpPr/>
          <p:nvPr/>
        </p:nvSpPr>
        <p:spPr>
          <a:xfrm>
            <a:off x="4725987" y="3801698"/>
            <a:ext cx="274002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Workload and difficulty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稻壳儿春秋广告/盗版必究        原创来源：http://chn.docer.com/works?userid=199329941#!/work_time"/>
          <p:cNvSpPr txBox="1"/>
          <p:nvPr/>
        </p:nvSpPr>
        <p:spPr>
          <a:xfrm>
            <a:off x="4323048" y="3270806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工作量与难度</a:t>
            </a:r>
            <a:endParaRPr lang="zh-CN" altLang="en-US" sz="2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稻壳儿春秋广告/盗版必究        原创来源：http://chn.docer.com/works?userid=199329941#!/work_time"/>
          <p:cNvSpPr txBox="1"/>
          <p:nvPr/>
        </p:nvSpPr>
        <p:spPr>
          <a:xfrm>
            <a:off x="4323048" y="2381786"/>
            <a:ext cx="3545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48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稻壳儿春秋广告/盗版必究        原创来源：http://chn.docer.com/works?userid=199329941#!/work_time"/>
          <p:cNvGrpSpPr/>
          <p:nvPr/>
        </p:nvGrpSpPr>
        <p:grpSpPr>
          <a:xfrm>
            <a:off x="5833728" y="4429420"/>
            <a:ext cx="524542" cy="115624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21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稻壳儿春秋广告/盗版必究        原创来源：http://chn.docer.com/works?userid=199329941#!/work_time" descr="图片包含 植物&#10;&#10;已生成高可信度的说明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5961" y="0"/>
            <a:ext cx="488729" cy="629163"/>
          </a:xfrm>
          <a:prstGeom prst="rect">
            <a:avLst/>
          </a:prstGeom>
        </p:spPr>
      </p:pic>
      <p:pic>
        <p:nvPicPr>
          <p:cNvPr id="11" name="稻壳儿春秋广告/盗版必究        原创来源：http://chn.docer.com/works?userid=199329941#!/work_time" descr="图片包含 植物, 树叶&#10;&#10;已生成高可信度的说明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3382" flipH="1" flipV="1">
            <a:off x="-322574" y="-163943"/>
            <a:ext cx="937392" cy="1428481"/>
          </a:xfrm>
          <a:prstGeom prst="rect">
            <a:avLst/>
          </a:prstGeom>
        </p:spPr>
      </p:pic>
      <p:pic>
        <p:nvPicPr>
          <p:cNvPr id="17" name="稻壳儿春秋广告/盗版必究        原创来源：http://chn.docer.com/works?userid=199329941#!/work_time" descr="图片包含 自然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089" y="5549422"/>
            <a:ext cx="1858241" cy="1308578"/>
          </a:xfrm>
          <a:prstGeom prst="rect">
            <a:avLst/>
          </a:prstGeom>
        </p:spPr>
      </p:pic>
      <p:pic>
        <p:nvPicPr>
          <p:cNvPr id="29" name="稻壳儿春秋广告/盗版必究        原创来源：http://chn.docer.com/works?userid=199329941#!/work_time" descr="图片包含 植物, 小&#10;&#10;已生成极高可信度的说明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8472" y="6203711"/>
            <a:ext cx="949233" cy="1004328"/>
          </a:xfrm>
          <a:prstGeom prst="rect">
            <a:avLst/>
          </a:prstGeom>
        </p:spPr>
      </p:pic>
      <p:sp>
        <p:nvSpPr>
          <p:cNvPr id="30" name="稻壳儿春秋广告/盗版必究        原创来源：http://chn.docer.com/works?userid=199329941#!/work_time"/>
          <p:cNvSpPr txBox="1"/>
          <p:nvPr/>
        </p:nvSpPr>
        <p:spPr>
          <a:xfrm>
            <a:off x="4253800" y="239582"/>
            <a:ext cx="368439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实现难点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稻壳儿春秋广告/盗版必究        原创来源：http://chn.docer.com/works?userid=199329941#!/work_time"/>
          <p:cNvSpPr txBox="1"/>
          <p:nvPr/>
        </p:nvSpPr>
        <p:spPr>
          <a:xfrm>
            <a:off x="4129608" y="578476"/>
            <a:ext cx="3932784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Difficult points of App development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稻壳儿春秋广告/盗版必究        原创来源：http://chn.docer.com/works?userid=199329941#!/work_time"/>
          <p:cNvGrpSpPr/>
          <p:nvPr/>
        </p:nvGrpSpPr>
        <p:grpSpPr>
          <a:xfrm>
            <a:off x="5886891" y="910875"/>
            <a:ext cx="418216" cy="92187"/>
            <a:chOff x="4049486" y="2043404"/>
            <a:chExt cx="1100565" cy="242596"/>
          </a:xfrm>
          <a:solidFill>
            <a:srgbClr val="65A002"/>
          </a:solidFill>
        </p:grpSpPr>
        <p:sp>
          <p:nvSpPr>
            <p:cNvPr id="33" name="稻壳儿春秋广告/盗版必究        原创来源：http://chn.docer.com/works?userid=199329941#!/work_time"/>
            <p:cNvSpPr/>
            <p:nvPr/>
          </p:nvSpPr>
          <p:spPr>
            <a:xfrm>
              <a:off x="404948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稻壳儿春秋广告/盗版必究        原创来源：http://chn.docer.com/works?userid=199329941#!/work_time"/>
            <p:cNvSpPr/>
            <p:nvPr/>
          </p:nvSpPr>
          <p:spPr>
            <a:xfrm>
              <a:off x="433547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稻壳儿春秋广告/盗版必究        原创来源：http://chn.docer.com/works?userid=199329941#!/work_time"/>
            <p:cNvSpPr/>
            <p:nvPr/>
          </p:nvSpPr>
          <p:spPr>
            <a:xfrm>
              <a:off x="4621466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稻壳儿春秋广告/盗版必究        原创来源：http://chn.docer.com/works?userid=199329941#!/work_time"/>
            <p:cNvSpPr/>
            <p:nvPr/>
          </p:nvSpPr>
          <p:spPr>
            <a:xfrm>
              <a:off x="4907455" y="2043404"/>
              <a:ext cx="242596" cy="242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稻壳儿春秋广告/盗版必究        原创来源：http://chn.docer.com/works?userid=199329941#!/work_time"/>
          <p:cNvGrpSpPr/>
          <p:nvPr/>
        </p:nvGrpSpPr>
        <p:grpSpPr>
          <a:xfrm>
            <a:off x="1684180" y="2564442"/>
            <a:ext cx="684213" cy="719137"/>
            <a:chOff x="1905000" y="4057651"/>
            <a:chExt cx="684213" cy="719137"/>
          </a:xfrm>
          <a:solidFill>
            <a:srgbClr val="65A002"/>
          </a:solidFill>
          <a:effectLst/>
        </p:grpSpPr>
        <p:sp>
          <p:nvSpPr>
            <p:cNvPr id="14" name="稻壳儿春秋广告/盗版必究        原创来源：http://chn.docer.com/works?userid=199329941#!/work_time"/>
            <p:cNvSpPr>
              <a:spLocks noEditPoints="1"/>
            </p:cNvSpPr>
            <p:nvPr/>
          </p:nvSpPr>
          <p:spPr bwMode="auto">
            <a:xfrm>
              <a:off x="1905000" y="4116388"/>
              <a:ext cx="684213" cy="660400"/>
            </a:xfrm>
            <a:custGeom>
              <a:avLst/>
              <a:gdLst>
                <a:gd name="T0" fmla="*/ 234 w 264"/>
                <a:gd name="T1" fmla="*/ 0 h 254"/>
                <a:gd name="T2" fmla="*/ 222 w 264"/>
                <a:gd name="T3" fmla="*/ 0 h 254"/>
                <a:gd name="T4" fmla="*/ 222 w 264"/>
                <a:gd name="T5" fmla="*/ 4 h 254"/>
                <a:gd name="T6" fmla="*/ 205 w 264"/>
                <a:gd name="T7" fmla="*/ 20 h 254"/>
                <a:gd name="T8" fmla="*/ 189 w 264"/>
                <a:gd name="T9" fmla="*/ 4 h 254"/>
                <a:gd name="T10" fmla="*/ 189 w 264"/>
                <a:gd name="T11" fmla="*/ 0 h 254"/>
                <a:gd name="T12" fmla="*/ 176 w 264"/>
                <a:gd name="T13" fmla="*/ 0 h 254"/>
                <a:gd name="T14" fmla="*/ 176 w 264"/>
                <a:gd name="T15" fmla="*/ 4 h 254"/>
                <a:gd name="T16" fmla="*/ 159 w 264"/>
                <a:gd name="T17" fmla="*/ 20 h 254"/>
                <a:gd name="T18" fmla="*/ 143 w 264"/>
                <a:gd name="T19" fmla="*/ 4 h 254"/>
                <a:gd name="T20" fmla="*/ 143 w 264"/>
                <a:gd name="T21" fmla="*/ 0 h 254"/>
                <a:gd name="T22" fmla="*/ 130 w 264"/>
                <a:gd name="T23" fmla="*/ 0 h 254"/>
                <a:gd name="T24" fmla="*/ 130 w 264"/>
                <a:gd name="T25" fmla="*/ 4 h 254"/>
                <a:gd name="T26" fmla="*/ 114 w 264"/>
                <a:gd name="T27" fmla="*/ 20 h 254"/>
                <a:gd name="T28" fmla="*/ 97 w 264"/>
                <a:gd name="T29" fmla="*/ 4 h 254"/>
                <a:gd name="T30" fmla="*/ 97 w 264"/>
                <a:gd name="T31" fmla="*/ 0 h 254"/>
                <a:gd name="T32" fmla="*/ 84 w 264"/>
                <a:gd name="T33" fmla="*/ 0 h 254"/>
                <a:gd name="T34" fmla="*/ 84 w 264"/>
                <a:gd name="T35" fmla="*/ 4 h 254"/>
                <a:gd name="T36" fmla="*/ 68 w 264"/>
                <a:gd name="T37" fmla="*/ 20 h 254"/>
                <a:gd name="T38" fmla="*/ 51 w 264"/>
                <a:gd name="T39" fmla="*/ 4 h 254"/>
                <a:gd name="T40" fmla="*/ 51 w 264"/>
                <a:gd name="T41" fmla="*/ 0 h 254"/>
                <a:gd name="T42" fmla="*/ 31 w 264"/>
                <a:gd name="T43" fmla="*/ 0 h 254"/>
                <a:gd name="T44" fmla="*/ 0 w 264"/>
                <a:gd name="T45" fmla="*/ 44 h 254"/>
                <a:gd name="T46" fmla="*/ 0 w 264"/>
                <a:gd name="T47" fmla="*/ 211 h 254"/>
                <a:gd name="T48" fmla="*/ 31 w 264"/>
                <a:gd name="T49" fmla="*/ 254 h 254"/>
                <a:gd name="T50" fmla="*/ 234 w 264"/>
                <a:gd name="T51" fmla="*/ 254 h 254"/>
                <a:gd name="T52" fmla="*/ 264 w 264"/>
                <a:gd name="T53" fmla="*/ 211 h 254"/>
                <a:gd name="T54" fmla="*/ 264 w 264"/>
                <a:gd name="T55" fmla="*/ 44 h 254"/>
                <a:gd name="T56" fmla="*/ 234 w 264"/>
                <a:gd name="T57" fmla="*/ 0 h 254"/>
                <a:gd name="T58" fmla="*/ 232 w 264"/>
                <a:gd name="T59" fmla="*/ 188 h 254"/>
                <a:gd name="T60" fmla="*/ 209 w 264"/>
                <a:gd name="T61" fmla="*/ 218 h 254"/>
                <a:gd name="T62" fmla="*/ 57 w 264"/>
                <a:gd name="T63" fmla="*/ 218 h 254"/>
                <a:gd name="T64" fmla="*/ 34 w 264"/>
                <a:gd name="T65" fmla="*/ 188 h 254"/>
                <a:gd name="T66" fmla="*/ 34 w 264"/>
                <a:gd name="T67" fmla="*/ 71 h 254"/>
                <a:gd name="T68" fmla="*/ 57 w 264"/>
                <a:gd name="T69" fmla="*/ 40 h 254"/>
                <a:gd name="T70" fmla="*/ 209 w 264"/>
                <a:gd name="T71" fmla="*/ 40 h 254"/>
                <a:gd name="T72" fmla="*/ 232 w 264"/>
                <a:gd name="T73" fmla="*/ 71 h 254"/>
                <a:gd name="T74" fmla="*/ 232 w 264"/>
                <a:gd name="T75" fmla="*/ 18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" h="254">
                  <a:moveTo>
                    <a:pt x="234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13"/>
                    <a:pt x="214" y="20"/>
                    <a:pt x="205" y="20"/>
                  </a:cubicBezTo>
                  <a:cubicBezTo>
                    <a:pt x="196" y="20"/>
                    <a:pt x="189" y="13"/>
                    <a:pt x="189" y="4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13"/>
                    <a:pt x="168" y="20"/>
                    <a:pt x="159" y="20"/>
                  </a:cubicBezTo>
                  <a:cubicBezTo>
                    <a:pt x="150" y="20"/>
                    <a:pt x="143" y="13"/>
                    <a:pt x="143" y="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13"/>
                    <a:pt x="123" y="20"/>
                    <a:pt x="114" y="20"/>
                  </a:cubicBezTo>
                  <a:cubicBezTo>
                    <a:pt x="104" y="20"/>
                    <a:pt x="97" y="13"/>
                    <a:pt x="97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13"/>
                    <a:pt x="77" y="20"/>
                    <a:pt x="68" y="20"/>
                  </a:cubicBezTo>
                  <a:cubicBezTo>
                    <a:pt x="59" y="20"/>
                    <a:pt x="51" y="13"/>
                    <a:pt x="51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20"/>
                    <a:pt x="0" y="44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35"/>
                    <a:pt x="14" y="254"/>
                    <a:pt x="31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51" y="254"/>
                    <a:pt x="264" y="235"/>
                    <a:pt x="264" y="211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4" y="20"/>
                    <a:pt x="251" y="0"/>
                    <a:pt x="234" y="0"/>
                  </a:cubicBezTo>
                  <a:close/>
                  <a:moveTo>
                    <a:pt x="232" y="188"/>
                  </a:moveTo>
                  <a:cubicBezTo>
                    <a:pt x="232" y="204"/>
                    <a:pt x="228" y="217"/>
                    <a:pt x="209" y="218"/>
                  </a:cubicBezTo>
                  <a:cubicBezTo>
                    <a:pt x="57" y="218"/>
                    <a:pt x="57" y="218"/>
                    <a:pt x="57" y="218"/>
                  </a:cubicBezTo>
                  <a:cubicBezTo>
                    <a:pt x="37" y="219"/>
                    <a:pt x="34" y="204"/>
                    <a:pt x="34" y="188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54"/>
                    <a:pt x="38" y="39"/>
                    <a:pt x="57" y="40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29" y="39"/>
                    <a:pt x="232" y="54"/>
                    <a:pt x="232" y="71"/>
                  </a:cubicBezTo>
                  <a:lnTo>
                    <a:pt x="232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稻壳儿春秋广告/盗版必究        原创来源：http://chn.docer.com/works?userid=199329941#!/work_time"/>
            <p:cNvSpPr/>
            <p:nvPr/>
          </p:nvSpPr>
          <p:spPr bwMode="auto">
            <a:xfrm>
              <a:off x="2413000" y="4057651"/>
              <a:ext cx="49213" cy="92075"/>
            </a:xfrm>
            <a:custGeom>
              <a:avLst/>
              <a:gdLst>
                <a:gd name="T0" fmla="*/ 10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10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10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10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稻壳儿春秋广告/盗版必究        原创来源：http://chn.docer.com/works?userid=199329941#!/work_time"/>
            <p:cNvSpPr/>
            <p:nvPr/>
          </p:nvSpPr>
          <p:spPr bwMode="auto">
            <a:xfrm>
              <a:off x="2293938" y="4057651"/>
              <a:ext cx="49213" cy="92075"/>
            </a:xfrm>
            <a:custGeom>
              <a:avLst/>
              <a:gdLst>
                <a:gd name="T0" fmla="*/ 10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10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10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10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稻壳儿春秋广告/盗版必究        原创来源：http://chn.docer.com/works?userid=199329941#!/work_time"/>
            <p:cNvSpPr/>
            <p:nvPr/>
          </p:nvSpPr>
          <p:spPr bwMode="auto">
            <a:xfrm>
              <a:off x="2176463" y="4057651"/>
              <a:ext cx="49213" cy="92075"/>
            </a:xfrm>
            <a:custGeom>
              <a:avLst/>
              <a:gdLst>
                <a:gd name="T0" fmla="*/ 9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9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9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9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稻壳儿春秋广告/盗版必究        原创来源：http://chn.docer.com/works?userid=199329941#!/work_time"/>
            <p:cNvSpPr/>
            <p:nvPr/>
          </p:nvSpPr>
          <p:spPr bwMode="auto">
            <a:xfrm>
              <a:off x="2052638" y="4059238"/>
              <a:ext cx="52388" cy="93663"/>
            </a:xfrm>
            <a:custGeom>
              <a:avLst/>
              <a:gdLst>
                <a:gd name="T0" fmla="*/ 10 w 20"/>
                <a:gd name="T1" fmla="*/ 36 h 36"/>
                <a:gd name="T2" fmla="*/ 20 w 20"/>
                <a:gd name="T3" fmla="*/ 26 h 36"/>
                <a:gd name="T4" fmla="*/ 20 w 20"/>
                <a:gd name="T5" fmla="*/ 10 h 36"/>
                <a:gd name="T6" fmla="*/ 10 w 20"/>
                <a:gd name="T7" fmla="*/ 0 h 36"/>
                <a:gd name="T8" fmla="*/ 0 w 20"/>
                <a:gd name="T9" fmla="*/ 10 h 36"/>
                <a:gd name="T10" fmla="*/ 0 w 20"/>
                <a:gd name="T11" fmla="*/ 26 h 36"/>
                <a:gd name="T12" fmla="*/ 10 w 20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6">
                  <a:moveTo>
                    <a:pt x="10" y="36"/>
                  </a:moveTo>
                  <a:cubicBezTo>
                    <a:pt x="15" y="36"/>
                    <a:pt x="20" y="31"/>
                    <a:pt x="20" y="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5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稻壳儿春秋广告/盗版必究        原创来源：http://chn.docer.com/works?userid=199329941#!/work_time"/>
          <p:cNvSpPr txBox="1"/>
          <p:nvPr/>
        </p:nvSpPr>
        <p:spPr>
          <a:xfrm>
            <a:off x="1880875" y="2753324"/>
            <a:ext cx="2908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稻壳儿春秋广告/盗版必究        原创来源：http://chn.docer.com/works?userid=199329941#!/work_time"/>
          <p:cNvSpPr txBox="1"/>
          <p:nvPr/>
        </p:nvSpPr>
        <p:spPr>
          <a:xfrm>
            <a:off x="2515870" y="2359025"/>
            <a:ext cx="200914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绘制收支图表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稻壳儿春秋广告/盗版必究        原创来源：http://chn.docer.com/works?userid=199329941#!/work_time"/>
          <p:cNvSpPr txBox="1"/>
          <p:nvPr/>
        </p:nvSpPr>
        <p:spPr>
          <a:xfrm>
            <a:off x="2516031" y="2688598"/>
            <a:ext cx="2854711" cy="9296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如何把用户的记录数据绘制成饼状图、折线图。直观显示用户的收支情况。饼状图显示不同收支类别的占有比例，折线图显示收支的变化曲线。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稻壳儿春秋广告/盗版必究        原创来源：http://chn.docer.com/works?userid=199329941#!/work_time"/>
          <p:cNvGrpSpPr/>
          <p:nvPr/>
        </p:nvGrpSpPr>
        <p:grpSpPr>
          <a:xfrm>
            <a:off x="6821258" y="2564442"/>
            <a:ext cx="684213" cy="719137"/>
            <a:chOff x="1905000" y="4057651"/>
            <a:chExt cx="684213" cy="719137"/>
          </a:xfrm>
          <a:solidFill>
            <a:srgbClr val="65A002"/>
          </a:solidFill>
          <a:effectLst/>
        </p:grpSpPr>
        <p:sp>
          <p:nvSpPr>
            <p:cNvPr id="24" name="稻壳儿春秋广告/盗版必究        原创来源：http://chn.docer.com/works?userid=199329941#!/work_time"/>
            <p:cNvSpPr>
              <a:spLocks noEditPoints="1"/>
            </p:cNvSpPr>
            <p:nvPr/>
          </p:nvSpPr>
          <p:spPr bwMode="auto">
            <a:xfrm>
              <a:off x="1905000" y="4116388"/>
              <a:ext cx="684213" cy="660400"/>
            </a:xfrm>
            <a:custGeom>
              <a:avLst/>
              <a:gdLst>
                <a:gd name="T0" fmla="*/ 234 w 264"/>
                <a:gd name="T1" fmla="*/ 0 h 254"/>
                <a:gd name="T2" fmla="*/ 222 w 264"/>
                <a:gd name="T3" fmla="*/ 0 h 254"/>
                <a:gd name="T4" fmla="*/ 222 w 264"/>
                <a:gd name="T5" fmla="*/ 4 h 254"/>
                <a:gd name="T6" fmla="*/ 205 w 264"/>
                <a:gd name="T7" fmla="*/ 20 h 254"/>
                <a:gd name="T8" fmla="*/ 189 w 264"/>
                <a:gd name="T9" fmla="*/ 4 h 254"/>
                <a:gd name="T10" fmla="*/ 189 w 264"/>
                <a:gd name="T11" fmla="*/ 0 h 254"/>
                <a:gd name="T12" fmla="*/ 176 w 264"/>
                <a:gd name="T13" fmla="*/ 0 h 254"/>
                <a:gd name="T14" fmla="*/ 176 w 264"/>
                <a:gd name="T15" fmla="*/ 4 h 254"/>
                <a:gd name="T16" fmla="*/ 159 w 264"/>
                <a:gd name="T17" fmla="*/ 20 h 254"/>
                <a:gd name="T18" fmla="*/ 143 w 264"/>
                <a:gd name="T19" fmla="*/ 4 h 254"/>
                <a:gd name="T20" fmla="*/ 143 w 264"/>
                <a:gd name="T21" fmla="*/ 0 h 254"/>
                <a:gd name="T22" fmla="*/ 130 w 264"/>
                <a:gd name="T23" fmla="*/ 0 h 254"/>
                <a:gd name="T24" fmla="*/ 130 w 264"/>
                <a:gd name="T25" fmla="*/ 4 h 254"/>
                <a:gd name="T26" fmla="*/ 114 w 264"/>
                <a:gd name="T27" fmla="*/ 20 h 254"/>
                <a:gd name="T28" fmla="*/ 97 w 264"/>
                <a:gd name="T29" fmla="*/ 4 h 254"/>
                <a:gd name="T30" fmla="*/ 97 w 264"/>
                <a:gd name="T31" fmla="*/ 0 h 254"/>
                <a:gd name="T32" fmla="*/ 84 w 264"/>
                <a:gd name="T33" fmla="*/ 0 h 254"/>
                <a:gd name="T34" fmla="*/ 84 w 264"/>
                <a:gd name="T35" fmla="*/ 4 h 254"/>
                <a:gd name="T36" fmla="*/ 68 w 264"/>
                <a:gd name="T37" fmla="*/ 20 h 254"/>
                <a:gd name="T38" fmla="*/ 51 w 264"/>
                <a:gd name="T39" fmla="*/ 4 h 254"/>
                <a:gd name="T40" fmla="*/ 51 w 264"/>
                <a:gd name="T41" fmla="*/ 0 h 254"/>
                <a:gd name="T42" fmla="*/ 31 w 264"/>
                <a:gd name="T43" fmla="*/ 0 h 254"/>
                <a:gd name="T44" fmla="*/ 0 w 264"/>
                <a:gd name="T45" fmla="*/ 44 h 254"/>
                <a:gd name="T46" fmla="*/ 0 w 264"/>
                <a:gd name="T47" fmla="*/ 211 h 254"/>
                <a:gd name="T48" fmla="*/ 31 w 264"/>
                <a:gd name="T49" fmla="*/ 254 h 254"/>
                <a:gd name="T50" fmla="*/ 234 w 264"/>
                <a:gd name="T51" fmla="*/ 254 h 254"/>
                <a:gd name="T52" fmla="*/ 264 w 264"/>
                <a:gd name="T53" fmla="*/ 211 h 254"/>
                <a:gd name="T54" fmla="*/ 264 w 264"/>
                <a:gd name="T55" fmla="*/ 44 h 254"/>
                <a:gd name="T56" fmla="*/ 234 w 264"/>
                <a:gd name="T57" fmla="*/ 0 h 254"/>
                <a:gd name="T58" fmla="*/ 232 w 264"/>
                <a:gd name="T59" fmla="*/ 188 h 254"/>
                <a:gd name="T60" fmla="*/ 209 w 264"/>
                <a:gd name="T61" fmla="*/ 218 h 254"/>
                <a:gd name="T62" fmla="*/ 57 w 264"/>
                <a:gd name="T63" fmla="*/ 218 h 254"/>
                <a:gd name="T64" fmla="*/ 34 w 264"/>
                <a:gd name="T65" fmla="*/ 188 h 254"/>
                <a:gd name="T66" fmla="*/ 34 w 264"/>
                <a:gd name="T67" fmla="*/ 71 h 254"/>
                <a:gd name="T68" fmla="*/ 57 w 264"/>
                <a:gd name="T69" fmla="*/ 40 h 254"/>
                <a:gd name="T70" fmla="*/ 209 w 264"/>
                <a:gd name="T71" fmla="*/ 40 h 254"/>
                <a:gd name="T72" fmla="*/ 232 w 264"/>
                <a:gd name="T73" fmla="*/ 71 h 254"/>
                <a:gd name="T74" fmla="*/ 232 w 264"/>
                <a:gd name="T75" fmla="*/ 18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" h="254">
                  <a:moveTo>
                    <a:pt x="234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13"/>
                    <a:pt x="214" y="20"/>
                    <a:pt x="205" y="20"/>
                  </a:cubicBezTo>
                  <a:cubicBezTo>
                    <a:pt x="196" y="20"/>
                    <a:pt x="189" y="13"/>
                    <a:pt x="189" y="4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13"/>
                    <a:pt x="168" y="20"/>
                    <a:pt x="159" y="20"/>
                  </a:cubicBezTo>
                  <a:cubicBezTo>
                    <a:pt x="150" y="20"/>
                    <a:pt x="143" y="13"/>
                    <a:pt x="143" y="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13"/>
                    <a:pt x="123" y="20"/>
                    <a:pt x="114" y="20"/>
                  </a:cubicBezTo>
                  <a:cubicBezTo>
                    <a:pt x="104" y="20"/>
                    <a:pt x="97" y="13"/>
                    <a:pt x="97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13"/>
                    <a:pt x="77" y="20"/>
                    <a:pt x="68" y="20"/>
                  </a:cubicBezTo>
                  <a:cubicBezTo>
                    <a:pt x="59" y="20"/>
                    <a:pt x="51" y="13"/>
                    <a:pt x="51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20"/>
                    <a:pt x="0" y="44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35"/>
                    <a:pt x="14" y="254"/>
                    <a:pt x="31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51" y="254"/>
                    <a:pt x="264" y="235"/>
                    <a:pt x="264" y="211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4" y="20"/>
                    <a:pt x="251" y="0"/>
                    <a:pt x="234" y="0"/>
                  </a:cubicBezTo>
                  <a:close/>
                  <a:moveTo>
                    <a:pt x="232" y="188"/>
                  </a:moveTo>
                  <a:cubicBezTo>
                    <a:pt x="232" y="204"/>
                    <a:pt x="228" y="217"/>
                    <a:pt x="209" y="218"/>
                  </a:cubicBezTo>
                  <a:cubicBezTo>
                    <a:pt x="57" y="218"/>
                    <a:pt x="57" y="218"/>
                    <a:pt x="57" y="218"/>
                  </a:cubicBezTo>
                  <a:cubicBezTo>
                    <a:pt x="37" y="219"/>
                    <a:pt x="34" y="204"/>
                    <a:pt x="34" y="188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54"/>
                    <a:pt x="38" y="39"/>
                    <a:pt x="57" y="40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29" y="39"/>
                    <a:pt x="232" y="54"/>
                    <a:pt x="232" y="71"/>
                  </a:cubicBezTo>
                  <a:lnTo>
                    <a:pt x="232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稻壳儿春秋广告/盗版必究        原创来源：http://chn.docer.com/works?userid=199329941#!/work_time"/>
            <p:cNvSpPr/>
            <p:nvPr/>
          </p:nvSpPr>
          <p:spPr bwMode="auto">
            <a:xfrm>
              <a:off x="2413000" y="4057651"/>
              <a:ext cx="49213" cy="92075"/>
            </a:xfrm>
            <a:custGeom>
              <a:avLst/>
              <a:gdLst>
                <a:gd name="T0" fmla="*/ 10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10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10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10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稻壳儿春秋广告/盗版必究        原创来源：http://chn.docer.com/works?userid=199329941#!/work_time"/>
            <p:cNvSpPr/>
            <p:nvPr/>
          </p:nvSpPr>
          <p:spPr bwMode="auto">
            <a:xfrm>
              <a:off x="2293938" y="4057651"/>
              <a:ext cx="49213" cy="92075"/>
            </a:xfrm>
            <a:custGeom>
              <a:avLst/>
              <a:gdLst>
                <a:gd name="T0" fmla="*/ 10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10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10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10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稻壳儿春秋广告/盗版必究        原创来源：http://chn.docer.com/works?userid=199329941#!/work_time"/>
            <p:cNvSpPr/>
            <p:nvPr/>
          </p:nvSpPr>
          <p:spPr bwMode="auto">
            <a:xfrm>
              <a:off x="2176463" y="4057651"/>
              <a:ext cx="49213" cy="92075"/>
            </a:xfrm>
            <a:custGeom>
              <a:avLst/>
              <a:gdLst>
                <a:gd name="T0" fmla="*/ 9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9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9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9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稻壳儿春秋广告/盗版必究        原创来源：http://chn.docer.com/works?userid=199329941#!/work_time"/>
            <p:cNvSpPr/>
            <p:nvPr/>
          </p:nvSpPr>
          <p:spPr bwMode="auto">
            <a:xfrm>
              <a:off x="2052638" y="4059238"/>
              <a:ext cx="52388" cy="93663"/>
            </a:xfrm>
            <a:custGeom>
              <a:avLst/>
              <a:gdLst>
                <a:gd name="T0" fmla="*/ 10 w 20"/>
                <a:gd name="T1" fmla="*/ 36 h 36"/>
                <a:gd name="T2" fmla="*/ 20 w 20"/>
                <a:gd name="T3" fmla="*/ 26 h 36"/>
                <a:gd name="T4" fmla="*/ 20 w 20"/>
                <a:gd name="T5" fmla="*/ 10 h 36"/>
                <a:gd name="T6" fmla="*/ 10 w 20"/>
                <a:gd name="T7" fmla="*/ 0 h 36"/>
                <a:gd name="T8" fmla="*/ 0 w 20"/>
                <a:gd name="T9" fmla="*/ 10 h 36"/>
                <a:gd name="T10" fmla="*/ 0 w 20"/>
                <a:gd name="T11" fmla="*/ 26 h 36"/>
                <a:gd name="T12" fmla="*/ 10 w 20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6">
                  <a:moveTo>
                    <a:pt x="10" y="36"/>
                  </a:moveTo>
                  <a:cubicBezTo>
                    <a:pt x="15" y="36"/>
                    <a:pt x="20" y="31"/>
                    <a:pt x="20" y="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5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稻壳儿春秋广告/盗版必究        原创来源：http://chn.docer.com/works?userid=199329941#!/work_time稻壳儿春秋广告/盗版必究        原创来源：http://chn.docer.com/works?userid=199329941#!/work_time"/>
          <p:cNvSpPr txBox="1"/>
          <p:nvPr/>
        </p:nvSpPr>
        <p:spPr>
          <a:xfrm>
            <a:off x="7017953" y="2753324"/>
            <a:ext cx="2908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稻壳儿春秋广告/盗版必究        原创来源：http://chn.docer.com/works?userid=199329941#!/work_time"/>
          <p:cNvSpPr txBox="1"/>
          <p:nvPr/>
        </p:nvSpPr>
        <p:spPr>
          <a:xfrm>
            <a:off x="7653020" y="2359025"/>
            <a:ext cx="262382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实现通知栏定时提醒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 txBox="1"/>
          <p:nvPr/>
        </p:nvSpPr>
        <p:spPr>
          <a:xfrm>
            <a:off x="7653109" y="2688598"/>
            <a:ext cx="2854711" cy="51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如何实现通知栏弹出提醒的功能。用户可自定义提醒内容和提醒时间，以免忘记记录。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稻壳儿春秋广告/盗版必究        原创来源：http://chn.docer.com/works?userid=199329941#!/work_time"/>
          <p:cNvGrpSpPr/>
          <p:nvPr/>
        </p:nvGrpSpPr>
        <p:grpSpPr>
          <a:xfrm>
            <a:off x="1684180" y="4169402"/>
            <a:ext cx="684213" cy="719137"/>
            <a:chOff x="1905000" y="4057651"/>
            <a:chExt cx="684213" cy="719137"/>
          </a:xfrm>
          <a:solidFill>
            <a:srgbClr val="65A002"/>
          </a:solidFill>
          <a:effectLst/>
        </p:grpSpPr>
        <p:sp>
          <p:nvSpPr>
            <p:cNvPr id="41" name="稻壳儿春秋广告/盗版必究        原创来源：http://chn.docer.com/works?userid=199329941#!/work_time"/>
            <p:cNvSpPr>
              <a:spLocks noEditPoints="1"/>
            </p:cNvSpPr>
            <p:nvPr/>
          </p:nvSpPr>
          <p:spPr bwMode="auto">
            <a:xfrm>
              <a:off x="1905000" y="4116388"/>
              <a:ext cx="684213" cy="660400"/>
            </a:xfrm>
            <a:custGeom>
              <a:avLst/>
              <a:gdLst>
                <a:gd name="T0" fmla="*/ 234 w 264"/>
                <a:gd name="T1" fmla="*/ 0 h 254"/>
                <a:gd name="T2" fmla="*/ 222 w 264"/>
                <a:gd name="T3" fmla="*/ 0 h 254"/>
                <a:gd name="T4" fmla="*/ 222 w 264"/>
                <a:gd name="T5" fmla="*/ 4 h 254"/>
                <a:gd name="T6" fmla="*/ 205 w 264"/>
                <a:gd name="T7" fmla="*/ 20 h 254"/>
                <a:gd name="T8" fmla="*/ 189 w 264"/>
                <a:gd name="T9" fmla="*/ 4 h 254"/>
                <a:gd name="T10" fmla="*/ 189 w 264"/>
                <a:gd name="T11" fmla="*/ 0 h 254"/>
                <a:gd name="T12" fmla="*/ 176 w 264"/>
                <a:gd name="T13" fmla="*/ 0 h 254"/>
                <a:gd name="T14" fmla="*/ 176 w 264"/>
                <a:gd name="T15" fmla="*/ 4 h 254"/>
                <a:gd name="T16" fmla="*/ 159 w 264"/>
                <a:gd name="T17" fmla="*/ 20 h 254"/>
                <a:gd name="T18" fmla="*/ 143 w 264"/>
                <a:gd name="T19" fmla="*/ 4 h 254"/>
                <a:gd name="T20" fmla="*/ 143 w 264"/>
                <a:gd name="T21" fmla="*/ 0 h 254"/>
                <a:gd name="T22" fmla="*/ 130 w 264"/>
                <a:gd name="T23" fmla="*/ 0 h 254"/>
                <a:gd name="T24" fmla="*/ 130 w 264"/>
                <a:gd name="T25" fmla="*/ 4 h 254"/>
                <a:gd name="T26" fmla="*/ 114 w 264"/>
                <a:gd name="T27" fmla="*/ 20 h 254"/>
                <a:gd name="T28" fmla="*/ 97 w 264"/>
                <a:gd name="T29" fmla="*/ 4 h 254"/>
                <a:gd name="T30" fmla="*/ 97 w 264"/>
                <a:gd name="T31" fmla="*/ 0 h 254"/>
                <a:gd name="T32" fmla="*/ 84 w 264"/>
                <a:gd name="T33" fmla="*/ 0 h 254"/>
                <a:gd name="T34" fmla="*/ 84 w 264"/>
                <a:gd name="T35" fmla="*/ 4 h 254"/>
                <a:gd name="T36" fmla="*/ 68 w 264"/>
                <a:gd name="T37" fmla="*/ 20 h 254"/>
                <a:gd name="T38" fmla="*/ 51 w 264"/>
                <a:gd name="T39" fmla="*/ 4 h 254"/>
                <a:gd name="T40" fmla="*/ 51 w 264"/>
                <a:gd name="T41" fmla="*/ 0 h 254"/>
                <a:gd name="T42" fmla="*/ 31 w 264"/>
                <a:gd name="T43" fmla="*/ 0 h 254"/>
                <a:gd name="T44" fmla="*/ 0 w 264"/>
                <a:gd name="T45" fmla="*/ 44 h 254"/>
                <a:gd name="T46" fmla="*/ 0 w 264"/>
                <a:gd name="T47" fmla="*/ 211 h 254"/>
                <a:gd name="T48" fmla="*/ 31 w 264"/>
                <a:gd name="T49" fmla="*/ 254 h 254"/>
                <a:gd name="T50" fmla="*/ 234 w 264"/>
                <a:gd name="T51" fmla="*/ 254 h 254"/>
                <a:gd name="T52" fmla="*/ 264 w 264"/>
                <a:gd name="T53" fmla="*/ 211 h 254"/>
                <a:gd name="T54" fmla="*/ 264 w 264"/>
                <a:gd name="T55" fmla="*/ 44 h 254"/>
                <a:gd name="T56" fmla="*/ 234 w 264"/>
                <a:gd name="T57" fmla="*/ 0 h 254"/>
                <a:gd name="T58" fmla="*/ 232 w 264"/>
                <a:gd name="T59" fmla="*/ 188 h 254"/>
                <a:gd name="T60" fmla="*/ 209 w 264"/>
                <a:gd name="T61" fmla="*/ 218 h 254"/>
                <a:gd name="T62" fmla="*/ 57 w 264"/>
                <a:gd name="T63" fmla="*/ 218 h 254"/>
                <a:gd name="T64" fmla="*/ 34 w 264"/>
                <a:gd name="T65" fmla="*/ 188 h 254"/>
                <a:gd name="T66" fmla="*/ 34 w 264"/>
                <a:gd name="T67" fmla="*/ 71 h 254"/>
                <a:gd name="T68" fmla="*/ 57 w 264"/>
                <a:gd name="T69" fmla="*/ 40 h 254"/>
                <a:gd name="T70" fmla="*/ 209 w 264"/>
                <a:gd name="T71" fmla="*/ 40 h 254"/>
                <a:gd name="T72" fmla="*/ 232 w 264"/>
                <a:gd name="T73" fmla="*/ 71 h 254"/>
                <a:gd name="T74" fmla="*/ 232 w 264"/>
                <a:gd name="T75" fmla="*/ 18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" h="254">
                  <a:moveTo>
                    <a:pt x="234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13"/>
                    <a:pt x="214" y="20"/>
                    <a:pt x="205" y="20"/>
                  </a:cubicBezTo>
                  <a:cubicBezTo>
                    <a:pt x="196" y="20"/>
                    <a:pt x="189" y="13"/>
                    <a:pt x="189" y="4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13"/>
                    <a:pt x="168" y="20"/>
                    <a:pt x="159" y="20"/>
                  </a:cubicBezTo>
                  <a:cubicBezTo>
                    <a:pt x="150" y="20"/>
                    <a:pt x="143" y="13"/>
                    <a:pt x="143" y="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13"/>
                    <a:pt x="123" y="20"/>
                    <a:pt x="114" y="20"/>
                  </a:cubicBezTo>
                  <a:cubicBezTo>
                    <a:pt x="104" y="20"/>
                    <a:pt x="97" y="13"/>
                    <a:pt x="97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13"/>
                    <a:pt x="77" y="20"/>
                    <a:pt x="68" y="20"/>
                  </a:cubicBezTo>
                  <a:cubicBezTo>
                    <a:pt x="59" y="20"/>
                    <a:pt x="51" y="13"/>
                    <a:pt x="51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20"/>
                    <a:pt x="0" y="44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35"/>
                    <a:pt x="14" y="254"/>
                    <a:pt x="31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51" y="254"/>
                    <a:pt x="264" y="235"/>
                    <a:pt x="264" y="211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4" y="20"/>
                    <a:pt x="251" y="0"/>
                    <a:pt x="234" y="0"/>
                  </a:cubicBezTo>
                  <a:close/>
                  <a:moveTo>
                    <a:pt x="232" y="188"/>
                  </a:moveTo>
                  <a:cubicBezTo>
                    <a:pt x="232" y="204"/>
                    <a:pt x="228" y="217"/>
                    <a:pt x="209" y="218"/>
                  </a:cubicBezTo>
                  <a:cubicBezTo>
                    <a:pt x="57" y="218"/>
                    <a:pt x="57" y="218"/>
                    <a:pt x="57" y="218"/>
                  </a:cubicBezTo>
                  <a:cubicBezTo>
                    <a:pt x="37" y="219"/>
                    <a:pt x="34" y="204"/>
                    <a:pt x="34" y="188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54"/>
                    <a:pt x="38" y="39"/>
                    <a:pt x="57" y="40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29" y="39"/>
                    <a:pt x="232" y="54"/>
                    <a:pt x="232" y="71"/>
                  </a:cubicBezTo>
                  <a:lnTo>
                    <a:pt x="232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稻壳儿春秋广告/盗版必究        原创来源：http://chn.docer.com/works?userid=199329941#!/work_time"/>
            <p:cNvSpPr/>
            <p:nvPr/>
          </p:nvSpPr>
          <p:spPr bwMode="auto">
            <a:xfrm>
              <a:off x="2413000" y="4057651"/>
              <a:ext cx="49213" cy="92075"/>
            </a:xfrm>
            <a:custGeom>
              <a:avLst/>
              <a:gdLst>
                <a:gd name="T0" fmla="*/ 10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10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10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10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稻壳儿春秋广告/盗版必究        原创来源：http://chn.docer.com/works?userid=199329941#!/work_time"/>
            <p:cNvSpPr/>
            <p:nvPr/>
          </p:nvSpPr>
          <p:spPr bwMode="auto">
            <a:xfrm>
              <a:off x="2293938" y="4057651"/>
              <a:ext cx="49213" cy="92075"/>
            </a:xfrm>
            <a:custGeom>
              <a:avLst/>
              <a:gdLst>
                <a:gd name="T0" fmla="*/ 10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10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10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10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稻壳儿春秋广告/盗版必究        原创来源：http://chn.docer.com/works?userid=199329941#!/work_time"/>
            <p:cNvSpPr/>
            <p:nvPr/>
          </p:nvSpPr>
          <p:spPr bwMode="auto">
            <a:xfrm>
              <a:off x="2176463" y="4057651"/>
              <a:ext cx="49213" cy="92075"/>
            </a:xfrm>
            <a:custGeom>
              <a:avLst/>
              <a:gdLst>
                <a:gd name="T0" fmla="*/ 9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9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9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9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稻壳儿春秋广告/盗版必究        原创来源：http://chn.docer.com/works?userid=199329941#!/work_time"/>
            <p:cNvSpPr/>
            <p:nvPr/>
          </p:nvSpPr>
          <p:spPr bwMode="auto">
            <a:xfrm>
              <a:off x="2052638" y="4059238"/>
              <a:ext cx="52388" cy="93663"/>
            </a:xfrm>
            <a:custGeom>
              <a:avLst/>
              <a:gdLst>
                <a:gd name="T0" fmla="*/ 10 w 20"/>
                <a:gd name="T1" fmla="*/ 36 h 36"/>
                <a:gd name="T2" fmla="*/ 20 w 20"/>
                <a:gd name="T3" fmla="*/ 26 h 36"/>
                <a:gd name="T4" fmla="*/ 20 w 20"/>
                <a:gd name="T5" fmla="*/ 10 h 36"/>
                <a:gd name="T6" fmla="*/ 10 w 20"/>
                <a:gd name="T7" fmla="*/ 0 h 36"/>
                <a:gd name="T8" fmla="*/ 0 w 20"/>
                <a:gd name="T9" fmla="*/ 10 h 36"/>
                <a:gd name="T10" fmla="*/ 0 w 20"/>
                <a:gd name="T11" fmla="*/ 26 h 36"/>
                <a:gd name="T12" fmla="*/ 10 w 20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6">
                  <a:moveTo>
                    <a:pt x="10" y="36"/>
                  </a:moveTo>
                  <a:cubicBezTo>
                    <a:pt x="15" y="36"/>
                    <a:pt x="20" y="31"/>
                    <a:pt x="20" y="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5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稻壳儿春秋广告/盗版必究        原创来源：http://chn.docer.com/works?userid=199329941#!/work_time"/>
          <p:cNvSpPr txBox="1"/>
          <p:nvPr/>
        </p:nvSpPr>
        <p:spPr>
          <a:xfrm>
            <a:off x="1880875" y="4358284"/>
            <a:ext cx="2908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稻壳儿春秋广告/盗版必究        原创来源：http://chn.docer.com/works?userid=199329941#!/work_time"/>
          <p:cNvSpPr txBox="1"/>
          <p:nvPr/>
        </p:nvSpPr>
        <p:spPr>
          <a:xfrm>
            <a:off x="2515870" y="3950335"/>
            <a:ext cx="3371215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瀑布流布局的动效和监听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稻壳儿春秋广告/盗版必究        原创来源：http://chn.docer.com/works?userid=199329941#!/work_time"/>
          <p:cNvSpPr txBox="1"/>
          <p:nvPr/>
        </p:nvSpPr>
        <p:spPr>
          <a:xfrm>
            <a:off x="2516031" y="4573593"/>
            <a:ext cx="2854711" cy="7200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如何实现实现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的瀑布流布局，并实现添加删除时的动效，以及通过回调函数进行监听。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稻壳儿春秋广告/盗版必究        原创来源：http://chn.docer.com/works?userid=199329941#!/work_time"/>
          <p:cNvGrpSpPr/>
          <p:nvPr/>
        </p:nvGrpSpPr>
        <p:grpSpPr>
          <a:xfrm>
            <a:off x="6821258" y="4169402"/>
            <a:ext cx="684213" cy="719137"/>
            <a:chOff x="1905000" y="4057651"/>
            <a:chExt cx="684213" cy="719137"/>
          </a:xfrm>
          <a:solidFill>
            <a:srgbClr val="65A002"/>
          </a:solidFill>
          <a:effectLst/>
        </p:grpSpPr>
        <p:sp>
          <p:nvSpPr>
            <p:cNvPr id="50" name="稻壳儿春秋广告/盗版必究        原创来源：http://chn.docer.com/works?userid=199329941#!/work_time"/>
            <p:cNvSpPr>
              <a:spLocks noEditPoints="1"/>
            </p:cNvSpPr>
            <p:nvPr/>
          </p:nvSpPr>
          <p:spPr bwMode="auto">
            <a:xfrm>
              <a:off x="1905000" y="4116388"/>
              <a:ext cx="684213" cy="660400"/>
            </a:xfrm>
            <a:custGeom>
              <a:avLst/>
              <a:gdLst>
                <a:gd name="T0" fmla="*/ 234 w 264"/>
                <a:gd name="T1" fmla="*/ 0 h 254"/>
                <a:gd name="T2" fmla="*/ 222 w 264"/>
                <a:gd name="T3" fmla="*/ 0 h 254"/>
                <a:gd name="T4" fmla="*/ 222 w 264"/>
                <a:gd name="T5" fmla="*/ 4 h 254"/>
                <a:gd name="T6" fmla="*/ 205 w 264"/>
                <a:gd name="T7" fmla="*/ 20 h 254"/>
                <a:gd name="T8" fmla="*/ 189 w 264"/>
                <a:gd name="T9" fmla="*/ 4 h 254"/>
                <a:gd name="T10" fmla="*/ 189 w 264"/>
                <a:gd name="T11" fmla="*/ 0 h 254"/>
                <a:gd name="T12" fmla="*/ 176 w 264"/>
                <a:gd name="T13" fmla="*/ 0 h 254"/>
                <a:gd name="T14" fmla="*/ 176 w 264"/>
                <a:gd name="T15" fmla="*/ 4 h 254"/>
                <a:gd name="T16" fmla="*/ 159 w 264"/>
                <a:gd name="T17" fmla="*/ 20 h 254"/>
                <a:gd name="T18" fmla="*/ 143 w 264"/>
                <a:gd name="T19" fmla="*/ 4 h 254"/>
                <a:gd name="T20" fmla="*/ 143 w 264"/>
                <a:gd name="T21" fmla="*/ 0 h 254"/>
                <a:gd name="T22" fmla="*/ 130 w 264"/>
                <a:gd name="T23" fmla="*/ 0 h 254"/>
                <a:gd name="T24" fmla="*/ 130 w 264"/>
                <a:gd name="T25" fmla="*/ 4 h 254"/>
                <a:gd name="T26" fmla="*/ 114 w 264"/>
                <a:gd name="T27" fmla="*/ 20 h 254"/>
                <a:gd name="T28" fmla="*/ 97 w 264"/>
                <a:gd name="T29" fmla="*/ 4 h 254"/>
                <a:gd name="T30" fmla="*/ 97 w 264"/>
                <a:gd name="T31" fmla="*/ 0 h 254"/>
                <a:gd name="T32" fmla="*/ 84 w 264"/>
                <a:gd name="T33" fmla="*/ 0 h 254"/>
                <a:gd name="T34" fmla="*/ 84 w 264"/>
                <a:gd name="T35" fmla="*/ 4 h 254"/>
                <a:gd name="T36" fmla="*/ 68 w 264"/>
                <a:gd name="T37" fmla="*/ 20 h 254"/>
                <a:gd name="T38" fmla="*/ 51 w 264"/>
                <a:gd name="T39" fmla="*/ 4 h 254"/>
                <a:gd name="T40" fmla="*/ 51 w 264"/>
                <a:gd name="T41" fmla="*/ 0 h 254"/>
                <a:gd name="T42" fmla="*/ 31 w 264"/>
                <a:gd name="T43" fmla="*/ 0 h 254"/>
                <a:gd name="T44" fmla="*/ 0 w 264"/>
                <a:gd name="T45" fmla="*/ 44 h 254"/>
                <a:gd name="T46" fmla="*/ 0 w 264"/>
                <a:gd name="T47" fmla="*/ 211 h 254"/>
                <a:gd name="T48" fmla="*/ 31 w 264"/>
                <a:gd name="T49" fmla="*/ 254 h 254"/>
                <a:gd name="T50" fmla="*/ 234 w 264"/>
                <a:gd name="T51" fmla="*/ 254 h 254"/>
                <a:gd name="T52" fmla="*/ 264 w 264"/>
                <a:gd name="T53" fmla="*/ 211 h 254"/>
                <a:gd name="T54" fmla="*/ 264 w 264"/>
                <a:gd name="T55" fmla="*/ 44 h 254"/>
                <a:gd name="T56" fmla="*/ 234 w 264"/>
                <a:gd name="T57" fmla="*/ 0 h 254"/>
                <a:gd name="T58" fmla="*/ 232 w 264"/>
                <a:gd name="T59" fmla="*/ 188 h 254"/>
                <a:gd name="T60" fmla="*/ 209 w 264"/>
                <a:gd name="T61" fmla="*/ 218 h 254"/>
                <a:gd name="T62" fmla="*/ 57 w 264"/>
                <a:gd name="T63" fmla="*/ 218 h 254"/>
                <a:gd name="T64" fmla="*/ 34 w 264"/>
                <a:gd name="T65" fmla="*/ 188 h 254"/>
                <a:gd name="T66" fmla="*/ 34 w 264"/>
                <a:gd name="T67" fmla="*/ 71 h 254"/>
                <a:gd name="T68" fmla="*/ 57 w 264"/>
                <a:gd name="T69" fmla="*/ 40 h 254"/>
                <a:gd name="T70" fmla="*/ 209 w 264"/>
                <a:gd name="T71" fmla="*/ 40 h 254"/>
                <a:gd name="T72" fmla="*/ 232 w 264"/>
                <a:gd name="T73" fmla="*/ 71 h 254"/>
                <a:gd name="T74" fmla="*/ 232 w 264"/>
                <a:gd name="T75" fmla="*/ 18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" h="254">
                  <a:moveTo>
                    <a:pt x="234" y="0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13"/>
                    <a:pt x="214" y="20"/>
                    <a:pt x="205" y="20"/>
                  </a:cubicBezTo>
                  <a:cubicBezTo>
                    <a:pt x="196" y="20"/>
                    <a:pt x="189" y="13"/>
                    <a:pt x="189" y="4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13"/>
                    <a:pt x="168" y="20"/>
                    <a:pt x="159" y="20"/>
                  </a:cubicBezTo>
                  <a:cubicBezTo>
                    <a:pt x="150" y="20"/>
                    <a:pt x="143" y="13"/>
                    <a:pt x="143" y="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13"/>
                    <a:pt x="123" y="20"/>
                    <a:pt x="114" y="20"/>
                  </a:cubicBezTo>
                  <a:cubicBezTo>
                    <a:pt x="104" y="20"/>
                    <a:pt x="97" y="13"/>
                    <a:pt x="97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13"/>
                    <a:pt x="77" y="20"/>
                    <a:pt x="68" y="20"/>
                  </a:cubicBezTo>
                  <a:cubicBezTo>
                    <a:pt x="59" y="20"/>
                    <a:pt x="51" y="13"/>
                    <a:pt x="51" y="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20"/>
                    <a:pt x="0" y="44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35"/>
                    <a:pt x="14" y="254"/>
                    <a:pt x="31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51" y="254"/>
                    <a:pt x="264" y="235"/>
                    <a:pt x="264" y="211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64" y="20"/>
                    <a:pt x="251" y="0"/>
                    <a:pt x="234" y="0"/>
                  </a:cubicBezTo>
                  <a:close/>
                  <a:moveTo>
                    <a:pt x="232" y="188"/>
                  </a:moveTo>
                  <a:cubicBezTo>
                    <a:pt x="232" y="204"/>
                    <a:pt x="228" y="217"/>
                    <a:pt x="209" y="218"/>
                  </a:cubicBezTo>
                  <a:cubicBezTo>
                    <a:pt x="57" y="218"/>
                    <a:pt x="57" y="218"/>
                    <a:pt x="57" y="218"/>
                  </a:cubicBezTo>
                  <a:cubicBezTo>
                    <a:pt x="37" y="219"/>
                    <a:pt x="34" y="204"/>
                    <a:pt x="34" y="188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54"/>
                    <a:pt x="38" y="39"/>
                    <a:pt x="57" y="40"/>
                  </a:cubicBezTo>
                  <a:cubicBezTo>
                    <a:pt x="209" y="40"/>
                    <a:pt x="209" y="40"/>
                    <a:pt x="209" y="40"/>
                  </a:cubicBezTo>
                  <a:cubicBezTo>
                    <a:pt x="229" y="39"/>
                    <a:pt x="232" y="54"/>
                    <a:pt x="232" y="71"/>
                  </a:cubicBezTo>
                  <a:lnTo>
                    <a:pt x="232" y="1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稻壳儿春秋广告/盗版必究        原创来源：http://chn.docer.com/works?userid=199329941#!/work_time"/>
            <p:cNvSpPr/>
            <p:nvPr/>
          </p:nvSpPr>
          <p:spPr bwMode="auto">
            <a:xfrm>
              <a:off x="2413000" y="4057651"/>
              <a:ext cx="49213" cy="92075"/>
            </a:xfrm>
            <a:custGeom>
              <a:avLst/>
              <a:gdLst>
                <a:gd name="T0" fmla="*/ 10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10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10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10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稻壳儿春秋广告/盗版必究        原创来源：http://chn.docer.com/works?userid=199329941#!/work_time"/>
            <p:cNvSpPr/>
            <p:nvPr/>
          </p:nvSpPr>
          <p:spPr bwMode="auto">
            <a:xfrm>
              <a:off x="2293938" y="4057651"/>
              <a:ext cx="49213" cy="92075"/>
            </a:xfrm>
            <a:custGeom>
              <a:avLst/>
              <a:gdLst>
                <a:gd name="T0" fmla="*/ 10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10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10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10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稻壳儿春秋广告/盗版必究        原创来源：http://chn.docer.com/works?userid=199329941#!/work_time"/>
            <p:cNvSpPr/>
            <p:nvPr/>
          </p:nvSpPr>
          <p:spPr bwMode="auto">
            <a:xfrm>
              <a:off x="2176463" y="4057651"/>
              <a:ext cx="49213" cy="92075"/>
            </a:xfrm>
            <a:custGeom>
              <a:avLst/>
              <a:gdLst>
                <a:gd name="T0" fmla="*/ 9 w 19"/>
                <a:gd name="T1" fmla="*/ 36 h 36"/>
                <a:gd name="T2" fmla="*/ 19 w 19"/>
                <a:gd name="T3" fmla="*/ 26 h 36"/>
                <a:gd name="T4" fmla="*/ 19 w 19"/>
                <a:gd name="T5" fmla="*/ 10 h 36"/>
                <a:gd name="T6" fmla="*/ 9 w 19"/>
                <a:gd name="T7" fmla="*/ 0 h 36"/>
                <a:gd name="T8" fmla="*/ 0 w 19"/>
                <a:gd name="T9" fmla="*/ 10 h 36"/>
                <a:gd name="T10" fmla="*/ 0 w 19"/>
                <a:gd name="T11" fmla="*/ 26 h 36"/>
                <a:gd name="T12" fmla="*/ 9 w 19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6">
                  <a:moveTo>
                    <a:pt x="9" y="36"/>
                  </a:moveTo>
                  <a:cubicBezTo>
                    <a:pt x="15" y="36"/>
                    <a:pt x="19" y="31"/>
                    <a:pt x="19" y="2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4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稻壳儿春秋广告/盗版必究        原创来源：http://chn.docer.com/works?userid=199329941#!/work_time"/>
            <p:cNvSpPr/>
            <p:nvPr/>
          </p:nvSpPr>
          <p:spPr bwMode="auto">
            <a:xfrm>
              <a:off x="2052638" y="4059238"/>
              <a:ext cx="52388" cy="93663"/>
            </a:xfrm>
            <a:custGeom>
              <a:avLst/>
              <a:gdLst>
                <a:gd name="T0" fmla="*/ 10 w 20"/>
                <a:gd name="T1" fmla="*/ 36 h 36"/>
                <a:gd name="T2" fmla="*/ 20 w 20"/>
                <a:gd name="T3" fmla="*/ 26 h 36"/>
                <a:gd name="T4" fmla="*/ 20 w 20"/>
                <a:gd name="T5" fmla="*/ 10 h 36"/>
                <a:gd name="T6" fmla="*/ 10 w 20"/>
                <a:gd name="T7" fmla="*/ 0 h 36"/>
                <a:gd name="T8" fmla="*/ 0 w 20"/>
                <a:gd name="T9" fmla="*/ 10 h 36"/>
                <a:gd name="T10" fmla="*/ 0 w 20"/>
                <a:gd name="T11" fmla="*/ 26 h 36"/>
                <a:gd name="T12" fmla="*/ 10 w 20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6">
                  <a:moveTo>
                    <a:pt x="10" y="36"/>
                  </a:moveTo>
                  <a:cubicBezTo>
                    <a:pt x="15" y="36"/>
                    <a:pt x="20" y="31"/>
                    <a:pt x="20" y="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1"/>
                    <a:pt x="5" y="36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稻壳儿春秋广告/盗版必究        原创来源：http://chn.docer.com/works?userid=199329941#!/work_time"/>
          <p:cNvSpPr txBox="1"/>
          <p:nvPr/>
        </p:nvSpPr>
        <p:spPr>
          <a:xfrm>
            <a:off x="7017953" y="4358284"/>
            <a:ext cx="29082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稻壳儿春秋广告/盗版必究        原创来源：http://chn.docer.com/works?userid=199329941#!/work_time"/>
          <p:cNvSpPr txBox="1"/>
          <p:nvPr/>
        </p:nvSpPr>
        <p:spPr>
          <a:xfrm>
            <a:off x="7653020" y="3963670"/>
            <a:ext cx="3379470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5A0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实现对数据的搜索和筛选</a:t>
            </a:r>
            <a:endParaRPr lang="zh-CN" altLang="en-US" sz="2000" dirty="0">
              <a:solidFill>
                <a:srgbClr val="65A0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稻壳儿春秋广告/盗版必究        原创来源：http://chn.docer.com/works?userid=199329941#!/work_time"/>
          <p:cNvSpPr txBox="1"/>
          <p:nvPr/>
        </p:nvSpPr>
        <p:spPr>
          <a:xfrm>
            <a:off x="7653109" y="4360233"/>
            <a:ext cx="2854711" cy="51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如何根据用户输入的关键词，实现对收支数据、便签内容的搜索和筛选。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2415</Words>
  <Application>WPS 演示</Application>
  <PresentationFormat>宽屏</PresentationFormat>
  <Paragraphs>312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Calibri</vt:lpstr>
      <vt:lpstr>等线</vt:lpstr>
      <vt:lpstr>Arial Unicode MS</vt:lpstr>
      <vt:lpstr>等线 Light</vt:lpstr>
      <vt:lpstr>Helvetica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赵春波</dc:creator>
  <cp:lastModifiedBy>Administrator</cp:lastModifiedBy>
  <cp:revision>16</cp:revision>
  <dcterms:created xsi:type="dcterms:W3CDTF">2017-12-19T07:19:00Z</dcterms:created>
  <dcterms:modified xsi:type="dcterms:W3CDTF">2018-01-10T12:53:12Z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